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8" r:id="rId1"/>
  </p:sldMasterIdLst>
  <p:notesMasterIdLst>
    <p:notesMasterId r:id="rId11"/>
  </p:notesMasterIdLst>
  <p:sldIdLst>
    <p:sldId id="260" r:id="rId2"/>
    <p:sldId id="277" r:id="rId3"/>
    <p:sldId id="266" r:id="rId4"/>
    <p:sldId id="278" r:id="rId5"/>
    <p:sldId id="263" r:id="rId6"/>
    <p:sldId id="269" r:id="rId7"/>
    <p:sldId id="267" r:id="rId8"/>
    <p:sldId id="276" r:id="rId9"/>
    <p:sldId id="275" r:id="rId1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A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539B5B-8AF8-4690-9DFD-0E5827CF0251}" v="238" dt="2025-03-20T01:39:36.6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96492" autoAdjust="0"/>
  </p:normalViewPr>
  <p:slideViewPr>
    <p:cSldViewPr>
      <p:cViewPr varScale="1">
        <p:scale>
          <a:sx n="149" d="100"/>
          <a:sy n="149" d="100"/>
        </p:scale>
        <p:origin x="2112" y="308"/>
      </p:cViewPr>
      <p:guideLst>
        <p:guide orient="horz" pos="2160"/>
        <p:guide pos="2880"/>
      </p:guideLst>
    </p:cSldViewPr>
  </p:slideViewPr>
  <p:outlineViewPr>
    <p:cViewPr>
      <p:scale>
        <a:sx n="100" d="100"/>
        <a:sy n="100" d="100"/>
      </p:scale>
      <p:origin x="0" y="0"/>
    </p:cViewPr>
  </p:outlineViewPr>
  <p:notesTextViewPr>
    <p:cViewPr>
      <p:scale>
        <a:sx n="1" d="1"/>
        <a:sy n="1" d="1"/>
      </p:scale>
      <p:origin x="0" y="0"/>
    </p:cViewPr>
  </p:notesTextViewPr>
  <p:sorterViewPr>
    <p:cViewPr>
      <p:scale>
        <a:sx n="200" d="100"/>
        <a:sy n="200" d="100"/>
      </p:scale>
      <p:origin x="0" y="-2190"/>
    </p:cViewPr>
  </p:sorterViewPr>
  <p:notesViewPr>
    <p:cSldViewPr>
      <p:cViewPr varScale="1">
        <p:scale>
          <a:sx n="81" d="100"/>
          <a:sy n="81" d="100"/>
        </p:scale>
        <p:origin x="393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C2B6FD0-B7AD-434B-80A3-035F00AAA6C9}" type="datetimeFigureOut">
              <a:rPr kumimoji="1" lang="ja-JP" altLang="en-US" smtClean="0"/>
              <a:t>2025/3/31</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4B90777-FF7F-4042-8A72-6485EB623DCC}" type="slidenum">
              <a:rPr kumimoji="1" lang="ja-JP" altLang="en-US" smtClean="0"/>
              <a:t>‹#›</a:t>
            </a:fld>
            <a:endParaRPr kumimoji="1" lang="ja-JP" altLang="en-US"/>
          </a:p>
        </p:txBody>
      </p:sp>
    </p:spTree>
    <p:extLst>
      <p:ext uri="{BB962C8B-B14F-4D97-AF65-F5344CB8AC3E}">
        <p14:creationId xmlns:p14="http://schemas.microsoft.com/office/powerpoint/2010/main" val="11366456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1</a:t>
            </a:fld>
            <a:endParaRPr kumimoji="1" lang="ja-JP" altLang="en-US"/>
          </a:p>
        </p:txBody>
      </p:sp>
    </p:spTree>
    <p:extLst>
      <p:ext uri="{BB962C8B-B14F-4D97-AF65-F5344CB8AC3E}">
        <p14:creationId xmlns:p14="http://schemas.microsoft.com/office/powerpoint/2010/main" val="2294408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2</a:t>
            </a:fld>
            <a:endParaRPr kumimoji="1" lang="ja-JP" altLang="en-US"/>
          </a:p>
        </p:txBody>
      </p:sp>
    </p:spTree>
    <p:extLst>
      <p:ext uri="{BB962C8B-B14F-4D97-AF65-F5344CB8AC3E}">
        <p14:creationId xmlns:p14="http://schemas.microsoft.com/office/powerpoint/2010/main" val="2541183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47667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965DE7F-997E-4950-A9DE-65DA89772E57}"/>
              </a:ext>
            </a:extLst>
          </p:cNvPr>
          <p:cNvSpPr txBox="1"/>
          <p:nvPr userDrawn="1"/>
        </p:nvSpPr>
        <p:spPr>
          <a:xfrm>
            <a:off x="2051720" y="6392793"/>
            <a:ext cx="6919622" cy="338554"/>
          </a:xfrm>
          <a:prstGeom prst="rect">
            <a:avLst/>
          </a:prstGeom>
          <a:noFill/>
        </p:spPr>
        <p:txBody>
          <a:bodyPr wrap="square" rtlCol="0">
            <a:spAutoFit/>
          </a:bodyPr>
          <a:lstStyle/>
          <a:p>
            <a:r>
              <a:rPr kumimoji="1" lang="en-US" altLang="ja-JP" sz="800" dirty="0"/>
              <a:t>※</a:t>
            </a:r>
            <a:r>
              <a:rPr kumimoji="1" lang="ja-JP" altLang="en-US" sz="800" dirty="0"/>
              <a:t>補助事業に関する契約（発注）、お金の流れ、設備の所有者、施設の所有者などを本様式で図解して示してください。</a:t>
            </a:r>
            <a:endParaRPr kumimoji="1" lang="en-US" altLang="ja-JP" sz="800" dirty="0"/>
          </a:p>
          <a:p>
            <a:r>
              <a:rPr kumimoji="1" lang="en-US" altLang="ja-JP" sz="800" dirty="0"/>
              <a:t>※</a:t>
            </a:r>
            <a:r>
              <a:rPr kumimoji="1" lang="ja-JP" altLang="en-US" sz="800" dirty="0"/>
              <a:t>応募時に、設備の設置場所、補助事業者（代表申請者および共同申請者）、および需要家が確定している必要があります。</a:t>
            </a:r>
            <a:endParaRPr kumimoji="1" lang="en-US" altLang="ja-JP" sz="800" dirty="0"/>
          </a:p>
        </p:txBody>
      </p:sp>
      <p:sp>
        <p:nvSpPr>
          <p:cNvPr id="6" name="テキスト ボックス 5">
            <a:extLst>
              <a:ext uri="{FF2B5EF4-FFF2-40B4-BE49-F238E27FC236}">
                <a16:creationId xmlns:a16="http://schemas.microsoft.com/office/drawing/2014/main" id="{BF20F871-22BE-439F-A7B2-B799C23D5A8A}"/>
              </a:ext>
            </a:extLst>
          </p:cNvPr>
          <p:cNvSpPr txBox="1"/>
          <p:nvPr userDrawn="1"/>
        </p:nvSpPr>
        <p:spPr>
          <a:xfrm>
            <a:off x="35496" y="6446654"/>
            <a:ext cx="2080870" cy="230832"/>
          </a:xfrm>
          <a:prstGeom prst="rect">
            <a:avLst/>
          </a:prstGeom>
          <a:noFill/>
        </p:spPr>
        <p:txBody>
          <a:bodyPr wrap="square" rtlCol="0">
            <a:spAutoFit/>
          </a:bodyPr>
          <a:lstStyle/>
          <a:p>
            <a:r>
              <a:rPr kumimoji="1" lang="ja-JP" altLang="en-US" sz="900" dirty="0">
                <a:solidFill>
                  <a:srgbClr val="C00000"/>
                </a:solidFill>
              </a:rPr>
              <a:t>ストレージパリティ補助金</a:t>
            </a:r>
            <a:endParaRPr kumimoji="1" lang="en-US" altLang="ja-JP" sz="900" dirty="0">
              <a:solidFill>
                <a:srgbClr val="C00000"/>
              </a:solidFill>
            </a:endParaRPr>
          </a:p>
        </p:txBody>
      </p:sp>
      <p:sp>
        <p:nvSpPr>
          <p:cNvPr id="7" name="テキスト ボックス 6">
            <a:extLst>
              <a:ext uri="{FF2B5EF4-FFF2-40B4-BE49-F238E27FC236}">
                <a16:creationId xmlns:a16="http://schemas.microsoft.com/office/drawing/2014/main" id="{2729791D-F1F7-4D13-AC5E-AB75F647F25F}"/>
              </a:ext>
            </a:extLst>
          </p:cNvPr>
          <p:cNvSpPr txBox="1"/>
          <p:nvPr userDrawn="1"/>
        </p:nvSpPr>
        <p:spPr>
          <a:xfrm>
            <a:off x="0" y="53670"/>
            <a:ext cx="2483768" cy="369332"/>
          </a:xfrm>
          <a:prstGeom prst="rect">
            <a:avLst/>
          </a:prstGeom>
          <a:noFill/>
        </p:spPr>
        <p:txBody>
          <a:bodyPr wrap="square" rtlCol="0">
            <a:spAutoFit/>
          </a:bodyPr>
          <a:lstStyle/>
          <a:p>
            <a:r>
              <a:rPr lang="ja-JP" altLang="en-US" b="1" dirty="0"/>
              <a:t>補助事業の実施体制表</a:t>
            </a:r>
          </a:p>
        </p:txBody>
      </p:sp>
    </p:spTree>
    <p:extLst>
      <p:ext uri="{BB962C8B-B14F-4D97-AF65-F5344CB8AC3E}">
        <p14:creationId xmlns:p14="http://schemas.microsoft.com/office/powerpoint/2010/main" val="555731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947475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692696"/>
            <a:ext cx="2057400" cy="5544616"/>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692696"/>
            <a:ext cx="6019800" cy="554461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548474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8490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1265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654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コンテンツ プレースホルダー 3"/>
          <p:cNvSpPr>
            <a:spLocks noGrp="1"/>
          </p:cNvSpPr>
          <p:nvPr>
            <p:ph sz="half" idx="2"/>
          </p:nvPr>
        </p:nvSpPr>
        <p:spPr>
          <a:xfrm>
            <a:off x="4648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393050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4626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28602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テキスト プレースホルダー 4"/>
          <p:cNvSpPr>
            <a:spLocks noGrp="1"/>
          </p:cNvSpPr>
          <p:nvPr>
            <p:ph type="body" sz="quarter" idx="3"/>
          </p:nvPr>
        </p:nvSpPr>
        <p:spPr>
          <a:xfrm>
            <a:off x="4645025" y="164626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28602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209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06852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4704"/>
            <a:ext cx="3008313" cy="936104"/>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764704"/>
            <a:ext cx="5111750" cy="54930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テキスト プレースホルダー 3"/>
          <p:cNvSpPr>
            <a:spLocks noGrp="1"/>
          </p:cNvSpPr>
          <p:nvPr>
            <p:ph type="body" sz="half" idx="2"/>
          </p:nvPr>
        </p:nvSpPr>
        <p:spPr>
          <a:xfrm>
            <a:off x="457200" y="1700808"/>
            <a:ext cx="3008313" cy="455696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07454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93772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74989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792288" y="55044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05356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548680"/>
            <a:ext cx="8229600" cy="1008112"/>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28801"/>
            <a:ext cx="8229600" cy="460851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8950382"/>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B1128FB-9850-40B6-A110-53AF11952310}"/>
              </a:ext>
            </a:extLst>
          </p:cNvPr>
          <p:cNvSpPr txBox="1"/>
          <p:nvPr/>
        </p:nvSpPr>
        <p:spPr>
          <a:xfrm>
            <a:off x="323528" y="548680"/>
            <a:ext cx="415498" cy="369332"/>
          </a:xfrm>
          <a:prstGeom prst="rect">
            <a:avLst/>
          </a:prstGeom>
          <a:solidFill>
            <a:srgbClr val="FF0000"/>
          </a:solidFill>
        </p:spPr>
        <p:txBody>
          <a:bodyPr wrap="none" rtlCol="0">
            <a:spAutoFit/>
          </a:bodyPr>
          <a:lstStyle/>
          <a:p>
            <a:r>
              <a:rPr kumimoji="1" lang="ja-JP" altLang="en-US" dirty="0"/>
              <a:t>号</a:t>
            </a:r>
          </a:p>
        </p:txBody>
      </p:sp>
    </p:spTree>
    <p:extLst>
      <p:ext uri="{BB962C8B-B14F-4D97-AF65-F5344CB8AC3E}">
        <p14:creationId xmlns:p14="http://schemas.microsoft.com/office/powerpoint/2010/main" val="945617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6">
            <a:extLst>
              <a:ext uri="{FF2B5EF4-FFF2-40B4-BE49-F238E27FC236}">
                <a16:creationId xmlns:a16="http://schemas.microsoft.com/office/drawing/2014/main" id="{11954A3F-B101-40B6-A7EC-85F514212CC2}"/>
              </a:ext>
            </a:extLst>
          </p:cNvPr>
          <p:cNvSpPr/>
          <p:nvPr/>
        </p:nvSpPr>
        <p:spPr>
          <a:xfrm>
            <a:off x="503548" y="4401916"/>
            <a:ext cx="7380820" cy="46498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2" name="テキスト ボックス 11">
            <a:extLst>
              <a:ext uri="{FF2B5EF4-FFF2-40B4-BE49-F238E27FC236}">
                <a16:creationId xmlns:a16="http://schemas.microsoft.com/office/drawing/2014/main" id="{F03E6DD8-834E-4243-BEB6-FF87B1E48D21}"/>
              </a:ext>
            </a:extLst>
          </p:cNvPr>
          <p:cNvSpPr txBox="1"/>
          <p:nvPr/>
        </p:nvSpPr>
        <p:spPr>
          <a:xfrm>
            <a:off x="683568" y="4465131"/>
            <a:ext cx="6768752" cy="338554"/>
          </a:xfrm>
          <a:prstGeom prst="rect">
            <a:avLst/>
          </a:prstGeom>
          <a:noFill/>
        </p:spPr>
        <p:txBody>
          <a:bodyPr wrap="square" rtlCol="0">
            <a:spAutoFit/>
          </a:bodyPr>
          <a:lstStyle/>
          <a:p>
            <a:r>
              <a:rPr lang="ja-JP" altLang="en-US" sz="1600" dirty="0">
                <a:solidFill>
                  <a:srgbClr val="FF0000"/>
                </a:solidFill>
              </a:rPr>
              <a:t>代表申請者、共同申請者、代表事業者</a:t>
            </a:r>
            <a:r>
              <a:rPr kumimoji="1" lang="ja-JP" altLang="en-US" sz="1600" dirty="0">
                <a:solidFill>
                  <a:srgbClr val="FF0000"/>
                </a:solidFill>
              </a:rPr>
              <a:t>を赤色の点線で囲んでください。</a:t>
            </a:r>
            <a:endParaRPr kumimoji="1" lang="en-US" altLang="ja-JP" sz="1600" dirty="0">
              <a:solidFill>
                <a:srgbClr val="FF0000"/>
              </a:solidFill>
            </a:endParaRPr>
          </a:p>
        </p:txBody>
      </p:sp>
      <p:sp>
        <p:nvSpPr>
          <p:cNvPr id="17" name="テキスト ボックス 16">
            <a:extLst>
              <a:ext uri="{FF2B5EF4-FFF2-40B4-BE49-F238E27FC236}">
                <a16:creationId xmlns:a16="http://schemas.microsoft.com/office/drawing/2014/main" id="{55E2715A-A083-42F3-B385-51505AA5990F}"/>
              </a:ext>
            </a:extLst>
          </p:cNvPr>
          <p:cNvSpPr txBox="1"/>
          <p:nvPr/>
        </p:nvSpPr>
        <p:spPr>
          <a:xfrm>
            <a:off x="206112" y="761838"/>
            <a:ext cx="8731775" cy="304698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lvl="0" indent="-285750">
              <a:buFont typeface="Wingdings" panose="05000000000000000000" pitchFamily="2" charset="2"/>
              <a:buChar char="Ø"/>
              <a:defRPr/>
            </a:pPr>
            <a:r>
              <a:rPr lang="ja-JP" altLang="en-US" sz="1600" dirty="0"/>
              <a:t>補助事業を単独で実施する場合は、単独で補助事業を実施する事業者が</a:t>
            </a:r>
            <a:r>
              <a:rPr lang="ja-JP" altLang="en-US" sz="1600" dirty="0">
                <a:solidFill>
                  <a:srgbClr val="FF0000"/>
                </a:solidFill>
              </a:rPr>
              <a:t>補助事業者（代表申請者）</a:t>
            </a:r>
            <a:r>
              <a:rPr lang="ja-JP" altLang="en-US" sz="1600" dirty="0"/>
              <a:t>となります。</a:t>
            </a:r>
          </a:p>
          <a:p>
            <a:pPr marL="285750" lvl="0" indent="-285750">
              <a:buFont typeface="Wingdings" panose="05000000000000000000" pitchFamily="2" charset="2"/>
              <a:buChar char="Ø"/>
              <a:defRPr/>
            </a:pPr>
            <a:r>
              <a:rPr lang="ja-JP" altLang="en-US" sz="1600" dirty="0"/>
              <a:t>補助事業を共同で実施する場合は、共同で補助事業を実施するすべての事業者が</a:t>
            </a:r>
            <a:r>
              <a:rPr lang="ja-JP" altLang="en-US" sz="1600" dirty="0">
                <a:solidFill>
                  <a:srgbClr val="FF0000"/>
                </a:solidFill>
              </a:rPr>
              <a:t>補助事業者</a:t>
            </a:r>
            <a:r>
              <a:rPr lang="ja-JP" altLang="en-US" sz="1600" dirty="0"/>
              <a:t>となります。補助事業者のうち、</a:t>
            </a:r>
            <a:r>
              <a:rPr lang="ja-JP" altLang="en-US" sz="1600" dirty="0">
                <a:solidFill>
                  <a:srgbClr val="FF0000"/>
                </a:solidFill>
              </a:rPr>
              <a:t>補助金の交付（支払い）を直接希望する事業者を代表申請者、それ以外の事業者を共同申請者</a:t>
            </a:r>
            <a:r>
              <a:rPr lang="ja-JP" altLang="en-US" sz="1600" dirty="0"/>
              <a:t>として、申請してください。</a:t>
            </a:r>
            <a:endParaRPr lang="en-US" altLang="ja-JP" sz="1600" dirty="0"/>
          </a:p>
          <a:p>
            <a:pPr marL="285750" lvl="0" indent="-285750">
              <a:buFont typeface="Wingdings" panose="05000000000000000000" pitchFamily="2" charset="2"/>
              <a:buChar char="Ø"/>
              <a:defRPr/>
            </a:pPr>
            <a:r>
              <a:rPr lang="ja-JP" altLang="en-US" sz="1600" dirty="0"/>
              <a:t>オンサイト</a:t>
            </a:r>
            <a:r>
              <a:rPr lang="en-US" altLang="ja-JP" sz="1600" dirty="0"/>
              <a:t>PPA</a:t>
            </a:r>
            <a:r>
              <a:rPr lang="ja-JP" altLang="en-US" sz="1600" dirty="0"/>
              <a:t>モデルまたはリースモデルの場合は、</a:t>
            </a:r>
            <a:r>
              <a:rPr lang="ja-JP" altLang="en-US" sz="1600" dirty="0">
                <a:solidFill>
                  <a:srgbClr val="0070C0"/>
                </a:solidFill>
              </a:rPr>
              <a:t>需要家を共同事業者</a:t>
            </a:r>
            <a:r>
              <a:rPr lang="ja-JP" altLang="en-US" sz="1600" dirty="0"/>
              <a:t>としてください。</a:t>
            </a:r>
          </a:p>
          <a:p>
            <a:pPr marL="285750" lvl="0" indent="-285750">
              <a:buFont typeface="Wingdings" panose="05000000000000000000" pitchFamily="2" charset="2"/>
              <a:buChar char="Ø"/>
              <a:defRPr/>
            </a:pPr>
            <a:r>
              <a:rPr lang="ja-JP" altLang="en-US" sz="1600" dirty="0"/>
              <a:t>オンサイト</a:t>
            </a:r>
            <a:r>
              <a:rPr lang="en-US" altLang="ja-JP" sz="1600" dirty="0"/>
              <a:t>PPA</a:t>
            </a:r>
            <a:r>
              <a:rPr lang="ja-JP" altLang="en-US" sz="1600" dirty="0"/>
              <a:t>モデルまたはリースモデルで、補助事業者が複数いる場合は、交付規程第</a:t>
            </a:r>
            <a:r>
              <a:rPr lang="en-US" altLang="ja-JP" sz="1600" dirty="0"/>
              <a:t>3</a:t>
            </a:r>
            <a:r>
              <a:rPr lang="ja-JP" altLang="en-US" sz="1600" dirty="0"/>
              <a:t>条第</a:t>
            </a:r>
            <a:r>
              <a:rPr lang="en-US" altLang="ja-JP" sz="1600" dirty="0"/>
              <a:t>3</a:t>
            </a:r>
            <a:r>
              <a:rPr lang="ja-JP" altLang="en-US" sz="1600" dirty="0"/>
              <a:t>項に基づき、共同申請者がいる場合は</a:t>
            </a:r>
            <a:r>
              <a:rPr lang="en-US" altLang="ja-JP" sz="1600" dirty="0"/>
              <a:t>2</a:t>
            </a:r>
            <a:r>
              <a:rPr lang="ja-JP" altLang="en-US" sz="1600" dirty="0"/>
              <a:t>号、それ以外の場合は</a:t>
            </a:r>
            <a:r>
              <a:rPr lang="en-US" altLang="ja-JP" sz="1600" dirty="0"/>
              <a:t>1</a:t>
            </a:r>
            <a:r>
              <a:rPr lang="ja-JP" altLang="en-US" sz="1600" dirty="0"/>
              <a:t>号で申請してください。</a:t>
            </a:r>
          </a:p>
          <a:p>
            <a:pPr marL="742950" lvl="1" indent="-285750">
              <a:buFont typeface="Arial" panose="020B0604020202020204" pitchFamily="34" charset="0"/>
              <a:buChar char="•"/>
              <a:defRPr/>
            </a:pPr>
            <a:r>
              <a:rPr kumimoji="1" lang="en-US" altLang="ja-JP" sz="1600" dirty="0"/>
              <a:t>2</a:t>
            </a:r>
            <a:r>
              <a:rPr kumimoji="1" lang="ja-JP" altLang="en-US" sz="1600" dirty="0"/>
              <a:t>号の場合、</a:t>
            </a:r>
            <a:r>
              <a:rPr kumimoji="1" lang="ja-JP" altLang="en-US" sz="1600" dirty="0">
                <a:solidFill>
                  <a:srgbClr val="FF0000"/>
                </a:solidFill>
              </a:rPr>
              <a:t>代表申請者と共同申請者は両者とも補助事業者</a:t>
            </a:r>
            <a:r>
              <a:rPr kumimoji="1" lang="ja-JP" altLang="en-US" sz="1600" dirty="0"/>
              <a:t>であり、</a:t>
            </a:r>
            <a:r>
              <a:rPr kumimoji="1" lang="ja-JP" altLang="en-US" sz="1600" dirty="0">
                <a:solidFill>
                  <a:srgbClr val="FF0000"/>
                </a:solidFill>
              </a:rPr>
              <a:t>代表事業者</a:t>
            </a:r>
            <a:r>
              <a:rPr kumimoji="1" lang="ja-JP" altLang="en-US" sz="1600" dirty="0"/>
              <a:t>になります。</a:t>
            </a:r>
            <a:endParaRPr kumimoji="1" lang="en-US" altLang="ja-JP" sz="1600" dirty="0"/>
          </a:p>
          <a:p>
            <a:pPr marL="285750" indent="-285750">
              <a:buFont typeface="Wingdings" panose="05000000000000000000" pitchFamily="2" charset="2"/>
              <a:buChar char="Ø"/>
              <a:defRPr/>
            </a:pPr>
            <a:r>
              <a:rPr kumimoji="1" lang="ja-JP" altLang="en-US" sz="1600" dirty="0">
                <a:solidFill>
                  <a:srgbClr val="FF0000"/>
                </a:solidFill>
              </a:rPr>
              <a:t>代表事業者</a:t>
            </a:r>
            <a:r>
              <a:rPr kumimoji="1" lang="ja-JP" altLang="en-US" sz="1600" dirty="0">
                <a:solidFill>
                  <a:schemeClr val="tx1"/>
                </a:solidFill>
              </a:rPr>
              <a:t>：主に交付規程で使用される用語で、</a:t>
            </a:r>
            <a:r>
              <a:rPr kumimoji="1" lang="ja-JP" altLang="en-US" sz="1600" dirty="0">
                <a:solidFill>
                  <a:srgbClr val="FF0000"/>
                </a:solidFill>
              </a:rPr>
              <a:t>補助事業者（代表申請者および共同申請者）</a:t>
            </a:r>
            <a:r>
              <a:rPr kumimoji="1" lang="ja-JP" altLang="en-US" sz="1600" dirty="0">
                <a:solidFill>
                  <a:schemeClr val="tx1"/>
                </a:solidFill>
              </a:rPr>
              <a:t>と同義です。</a:t>
            </a:r>
          </a:p>
        </p:txBody>
      </p:sp>
      <p:sp>
        <p:nvSpPr>
          <p:cNvPr id="7" name="角丸四角形 6">
            <a:extLst>
              <a:ext uri="{FF2B5EF4-FFF2-40B4-BE49-F238E27FC236}">
                <a16:creationId xmlns:a16="http://schemas.microsoft.com/office/drawing/2014/main" id="{6354633E-152A-4629-9AFA-7B55F99D0B2A}"/>
              </a:ext>
            </a:extLst>
          </p:cNvPr>
          <p:cNvSpPr/>
          <p:nvPr/>
        </p:nvSpPr>
        <p:spPr>
          <a:xfrm>
            <a:off x="467544" y="5221690"/>
            <a:ext cx="7416824" cy="511565"/>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8" name="テキスト ボックス 7">
            <a:extLst>
              <a:ext uri="{FF2B5EF4-FFF2-40B4-BE49-F238E27FC236}">
                <a16:creationId xmlns:a16="http://schemas.microsoft.com/office/drawing/2014/main" id="{040C4456-06F8-4AF5-89F4-C30C3BFB6690}"/>
              </a:ext>
            </a:extLst>
          </p:cNvPr>
          <p:cNvSpPr txBox="1"/>
          <p:nvPr/>
        </p:nvSpPr>
        <p:spPr>
          <a:xfrm>
            <a:off x="674293" y="5308195"/>
            <a:ext cx="4248472" cy="338554"/>
          </a:xfrm>
          <a:prstGeom prst="rect">
            <a:avLst/>
          </a:prstGeom>
          <a:noFill/>
        </p:spPr>
        <p:txBody>
          <a:bodyPr wrap="square" rtlCol="0">
            <a:spAutoFit/>
          </a:bodyPr>
          <a:lstStyle/>
          <a:p>
            <a:r>
              <a:rPr lang="ja-JP" altLang="en-US" sz="1600" dirty="0">
                <a:solidFill>
                  <a:srgbClr val="0070C0"/>
                </a:solidFill>
              </a:rPr>
              <a:t>共同事業者</a:t>
            </a:r>
            <a:r>
              <a:rPr kumimoji="1" lang="ja-JP" altLang="en-US" sz="1600" dirty="0">
                <a:solidFill>
                  <a:srgbClr val="0070C0"/>
                </a:solidFill>
              </a:rPr>
              <a:t>を青色の点線で囲んでください。</a:t>
            </a:r>
            <a:endParaRPr kumimoji="1" lang="en-US" altLang="ja-JP" sz="1600" dirty="0">
              <a:solidFill>
                <a:srgbClr val="0070C0"/>
              </a:solidFill>
            </a:endParaRPr>
          </a:p>
        </p:txBody>
      </p:sp>
      <p:sp>
        <p:nvSpPr>
          <p:cNvPr id="11" name="テキスト ボックス 10">
            <a:extLst>
              <a:ext uri="{FF2B5EF4-FFF2-40B4-BE49-F238E27FC236}">
                <a16:creationId xmlns:a16="http://schemas.microsoft.com/office/drawing/2014/main" id="{2026C6C4-22F3-4682-A0A5-70CB9A07C7C7}"/>
              </a:ext>
            </a:extLst>
          </p:cNvPr>
          <p:cNvSpPr txBox="1"/>
          <p:nvPr/>
        </p:nvSpPr>
        <p:spPr>
          <a:xfrm>
            <a:off x="2483768" y="68493"/>
            <a:ext cx="5544616" cy="33855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600" dirty="0">
                <a:solidFill>
                  <a:schemeClr val="tx1"/>
                </a:solidFill>
              </a:rPr>
              <a:t>※</a:t>
            </a:r>
            <a:r>
              <a:rPr lang="ja-JP" altLang="en-US" sz="1600" dirty="0">
                <a:solidFill>
                  <a:schemeClr val="tx1"/>
                </a:solidFill>
              </a:rPr>
              <a:t>提出書類では</a:t>
            </a:r>
            <a:r>
              <a:rPr lang="en-US" altLang="ja-JP" sz="1600" dirty="0">
                <a:solidFill>
                  <a:schemeClr val="tx1"/>
                </a:solidFill>
              </a:rPr>
              <a:t>2</a:t>
            </a:r>
            <a:r>
              <a:rPr lang="ja-JP" altLang="en-US" sz="1600" dirty="0">
                <a:solidFill>
                  <a:schemeClr val="tx1"/>
                </a:solidFill>
              </a:rPr>
              <a:t>枚目以降のスライドは削除してください。</a:t>
            </a:r>
            <a:endParaRPr kumimoji="1" lang="ja-JP" altLang="en-US" sz="1600" dirty="0">
              <a:solidFill>
                <a:schemeClr val="tx1"/>
              </a:solidFill>
            </a:endParaRPr>
          </a:p>
        </p:txBody>
      </p:sp>
    </p:spTree>
    <p:extLst>
      <p:ext uri="{BB962C8B-B14F-4D97-AF65-F5344CB8AC3E}">
        <p14:creationId xmlns:p14="http://schemas.microsoft.com/office/powerpoint/2010/main" val="3517047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86885" y="3055889"/>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273600" y="3075053"/>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636890" y="3343630"/>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760153" y="3345354"/>
            <a:ext cx="3268227" cy="307777"/>
          </a:xfrm>
          <a:prstGeom prst="rect">
            <a:avLst/>
          </a:prstGeom>
          <a:noFill/>
        </p:spPr>
        <p:txBody>
          <a:bodyPr wrap="square" rtlCol="0">
            <a:spAutoFit/>
          </a:bodyPr>
          <a:lstStyle/>
          <a:p>
            <a:r>
              <a:rPr lang="ja-JP" altLang="en-US" sz="1400" dirty="0"/>
              <a:t>太陽光発電設備・定置用蓄電池を設置</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060548" y="1650922"/>
            <a:ext cx="484253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endParaRPr lang="en-US" altLang="ja-JP" dirty="0"/>
          </a:p>
          <a:p>
            <a:pPr algn="ctr"/>
            <a:r>
              <a:rPr kumimoji="1" lang="en-US" altLang="ja-JP" dirty="0"/>
              <a:t>【</a:t>
            </a:r>
            <a:r>
              <a:rPr kumimoji="1" lang="ja-JP" altLang="en-US" dirty="0"/>
              <a:t>施設の所有者／設備の</a:t>
            </a:r>
            <a:r>
              <a:rPr kumimoji="1" lang="ja-JP" altLang="en-US" dirty="0">
                <a:solidFill>
                  <a:schemeClr val="bg1"/>
                </a:solidFill>
              </a:rPr>
              <a:t>所有者／需要家</a:t>
            </a:r>
            <a:r>
              <a:rPr kumimoji="1" lang="en-US" altLang="ja-JP" dirty="0">
                <a:solidFill>
                  <a:schemeClr val="bg1"/>
                </a:solidFill>
              </a:rPr>
              <a:t>】</a:t>
            </a:r>
          </a:p>
          <a:p>
            <a:pPr algn="ctr"/>
            <a:r>
              <a:rPr kumimoji="1" lang="ja-JP" altLang="en-US" dirty="0">
                <a:solidFill>
                  <a:srgbClr val="FF0000"/>
                </a:solidFill>
              </a:rPr>
              <a:t>代表申請者</a:t>
            </a:r>
          </a:p>
        </p:txBody>
      </p:sp>
      <p:sp>
        <p:nvSpPr>
          <p:cNvPr id="12" name="角丸四角形 11"/>
          <p:cNvSpPr/>
          <p:nvPr/>
        </p:nvSpPr>
        <p:spPr>
          <a:xfrm>
            <a:off x="1907704" y="1479593"/>
            <a:ext cx="5175748" cy="1490754"/>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555776" y="47501"/>
            <a:ext cx="266429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800" dirty="0"/>
              <a:t>※</a:t>
            </a:r>
            <a:r>
              <a:rPr lang="ja-JP" altLang="en-US" sz="1800" dirty="0"/>
              <a:t>自己所有モデルの例</a:t>
            </a:r>
            <a:endParaRPr kumimoji="1" lang="ja-JP" altLang="en-US" sz="1800" dirty="0"/>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79512" y="578881"/>
            <a:ext cx="8712968"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施設の所有者、設備の所有者</a:t>
            </a:r>
            <a:r>
              <a:rPr lang="ja-JP" altLang="en-US" sz="1400" dirty="0">
                <a:solidFill>
                  <a:schemeClr val="tx1"/>
                </a:solidFill>
              </a:rPr>
              <a:t>、需要家（設備の使用者）が</a:t>
            </a:r>
            <a:r>
              <a:rPr lang="ja-JP" altLang="en-US" sz="1400" dirty="0"/>
              <a:t>同一の場合を記載しています。</a:t>
            </a:r>
            <a:endParaRPr lang="en-US" altLang="ja-JP" sz="1400" dirty="0"/>
          </a:p>
          <a:p>
            <a:pPr marL="285750" indent="-285750">
              <a:buFont typeface="Wingdings" panose="05000000000000000000" pitchFamily="2" charset="2"/>
              <a:buChar char="Ø"/>
            </a:pPr>
            <a:r>
              <a:rPr lang="ja-JP" altLang="en-US" sz="1400" dirty="0"/>
              <a:t> </a:t>
            </a:r>
            <a:r>
              <a:rPr kumimoji="1" lang="ja-JP" altLang="en-US" sz="1400" dirty="0">
                <a:solidFill>
                  <a:srgbClr val="FF0000"/>
                </a:solidFill>
              </a:rPr>
              <a:t>代表申請者</a:t>
            </a:r>
            <a:r>
              <a:rPr lang="ja-JP" altLang="en-US" sz="1400" dirty="0"/>
              <a:t>のみのため、</a:t>
            </a:r>
            <a:r>
              <a:rPr lang="en-US" altLang="ja-JP" sz="1400" dirty="0"/>
              <a:t>1</a:t>
            </a:r>
            <a:r>
              <a:rPr lang="ja-JP" altLang="en-US" sz="1400" dirty="0"/>
              <a:t>号または</a:t>
            </a:r>
            <a:r>
              <a:rPr lang="en-US" altLang="ja-JP" sz="1400" dirty="0"/>
              <a:t>2</a:t>
            </a:r>
            <a:r>
              <a:rPr lang="ja-JP" altLang="en-US" sz="1400" dirty="0"/>
              <a:t>号を選択しないでください。</a:t>
            </a:r>
            <a:endParaRPr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91880" y="4112065"/>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br>
              <a:rPr lang="en-US" altLang="ja-JP" dirty="0">
                <a:solidFill>
                  <a:prstClr val="white"/>
                </a:solidFill>
                <a:latin typeface="+mj-ea"/>
              </a:rPr>
            </a:br>
            <a:r>
              <a:rPr lang="en-US" altLang="ja-JP" dirty="0"/>
              <a:t>【</a:t>
            </a:r>
            <a:r>
              <a:rPr lang="ja-JP" altLang="en-US" dirty="0"/>
              <a:t>施工業者</a:t>
            </a:r>
            <a:r>
              <a:rPr kumimoji="1" lang="en-US" altLang="ja-JP" dirty="0"/>
              <a:t>】</a:t>
            </a:r>
            <a:endParaRPr kumimoji="1" lang="ja-JP" altLang="en-US" dirty="0"/>
          </a:p>
        </p:txBody>
      </p:sp>
    </p:spTree>
    <p:extLst>
      <p:ext uri="{BB962C8B-B14F-4D97-AF65-F5344CB8AC3E}">
        <p14:creationId xmlns:p14="http://schemas.microsoft.com/office/powerpoint/2010/main" val="3400844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44008" y="4507354"/>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153398" y="4511305"/>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482507" y="4633391"/>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679099" y="4622100"/>
            <a:ext cx="3268227" cy="307777"/>
          </a:xfrm>
          <a:prstGeom prst="rect">
            <a:avLst/>
          </a:prstGeom>
          <a:noFill/>
        </p:spPr>
        <p:txBody>
          <a:bodyPr wrap="square" rtlCol="0">
            <a:spAutoFit/>
          </a:bodyPr>
          <a:lstStyle/>
          <a:p>
            <a:r>
              <a:rPr lang="ja-JP" altLang="en-US" sz="1400" dirty="0"/>
              <a:t>太陽光発電設備・定置用蓄電池を設置</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771800" y="1529762"/>
            <a:ext cx="3312368" cy="903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株式会社</a:t>
            </a:r>
            <a:r>
              <a:rPr lang="ja-JP" altLang="en-US" dirty="0">
                <a:solidFill>
                  <a:schemeClr val="bg1"/>
                </a:solidFill>
                <a:latin typeface="ＭＳ Ｐゴシック" panose="020B0600070205080204" pitchFamily="50" charset="-128"/>
              </a:rPr>
              <a:t>▲▲</a:t>
            </a:r>
            <a:endParaRPr lang="en-US" altLang="ja-JP" dirty="0"/>
          </a:p>
          <a:p>
            <a:pPr algn="ctr"/>
            <a:r>
              <a:rPr kumimoji="1" lang="en-US" altLang="ja-JP" dirty="0">
                <a:solidFill>
                  <a:schemeClr val="bg1"/>
                </a:solidFill>
              </a:rPr>
              <a:t>【</a:t>
            </a:r>
            <a:r>
              <a:rPr kumimoji="1" lang="ja-JP" altLang="en-US" dirty="0">
                <a:solidFill>
                  <a:schemeClr val="bg1"/>
                </a:solidFill>
              </a:rPr>
              <a:t>需要家</a:t>
            </a:r>
            <a:r>
              <a:rPr kumimoji="1" lang="en-US" altLang="ja-JP" dirty="0">
                <a:solidFill>
                  <a:schemeClr val="bg1"/>
                </a:solidFill>
              </a:rPr>
              <a:t>】</a:t>
            </a:r>
          </a:p>
          <a:p>
            <a:pPr algn="ctr"/>
            <a:r>
              <a:rPr kumimoji="1" lang="ja-JP" altLang="en-US" sz="1800" dirty="0">
                <a:solidFill>
                  <a:srgbClr val="FF0000"/>
                </a:solidFill>
              </a:rPr>
              <a:t>共同申請者（代表事業者）</a:t>
            </a: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411760" y="103222"/>
            <a:ext cx="6624737"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200" dirty="0"/>
              <a:t>※</a:t>
            </a:r>
            <a:r>
              <a:rPr lang="ja-JP" altLang="en-US" sz="1200" dirty="0"/>
              <a:t>自己所有モデルで、建物の所有者や需要家の親会社などが太陽光発電設備の所有者となる例</a:t>
            </a:r>
            <a:endParaRPr kumimoji="1" lang="ja-JP" altLang="en-US" sz="1200" dirty="0"/>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187624" y="578881"/>
            <a:ext cx="7704856"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solidFill>
                  <a:schemeClr val="tx1"/>
                </a:solidFill>
              </a:rPr>
              <a:t>需要家（設備の使用者）が施設の所有者や設備の所有者でない場合を記載しています。</a:t>
            </a:r>
            <a:endParaRPr lang="en-US" altLang="ja-JP" sz="1400" dirty="0">
              <a:solidFill>
                <a:schemeClr val="tx1"/>
              </a:solidFill>
            </a:endParaRPr>
          </a:p>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10766" y="5120177"/>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br>
              <a:rPr lang="en-US" altLang="ja-JP" dirty="0">
                <a:solidFill>
                  <a:prstClr val="white"/>
                </a:solidFill>
                <a:latin typeface="+mj-ea"/>
              </a:rPr>
            </a:br>
            <a:r>
              <a:rPr lang="en-US" altLang="ja-JP" dirty="0"/>
              <a:t>【</a:t>
            </a:r>
            <a:r>
              <a:rPr lang="ja-JP" altLang="en-US" dirty="0"/>
              <a:t>施工業者</a:t>
            </a:r>
            <a:r>
              <a:rPr kumimoji="1" lang="en-US" altLang="ja-JP" dirty="0"/>
              <a:t>】</a:t>
            </a:r>
            <a:endParaRPr kumimoji="1" lang="ja-JP" altLang="en-US" dirty="0"/>
          </a:p>
        </p:txBody>
      </p:sp>
      <p:sp>
        <p:nvSpPr>
          <p:cNvPr id="2" name="正方形/長方形 1">
            <a:extLst>
              <a:ext uri="{FF2B5EF4-FFF2-40B4-BE49-F238E27FC236}">
                <a16:creationId xmlns:a16="http://schemas.microsoft.com/office/drawing/2014/main" id="{770B4F9F-8A25-5F2D-47E8-EC3BCE05E3A4}"/>
              </a:ext>
            </a:extLst>
          </p:cNvPr>
          <p:cNvSpPr/>
          <p:nvPr/>
        </p:nvSpPr>
        <p:spPr>
          <a:xfrm>
            <a:off x="2492856" y="3281486"/>
            <a:ext cx="3717412" cy="999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株式会社</a:t>
            </a:r>
            <a:r>
              <a:rPr lang="ja-JP" altLang="en-US" dirty="0">
                <a:solidFill>
                  <a:schemeClr val="bg1"/>
                </a:solidFill>
                <a:latin typeface="ＭＳ Ｐゴシック" panose="020B0600070205080204" pitchFamily="50" charset="-128"/>
              </a:rPr>
              <a:t>●●</a:t>
            </a:r>
            <a:endParaRPr lang="en-US" altLang="ja-JP" dirty="0"/>
          </a:p>
          <a:p>
            <a:pPr algn="ctr"/>
            <a:r>
              <a:rPr kumimoji="1" lang="en-US" altLang="ja-JP" dirty="0"/>
              <a:t>【</a:t>
            </a:r>
            <a:r>
              <a:rPr kumimoji="1" lang="ja-JP" altLang="en-US" dirty="0"/>
              <a:t>施設の所有者／設備の所有者</a:t>
            </a:r>
            <a:r>
              <a:rPr kumimoji="1" lang="en-US" altLang="ja-JP" dirty="0"/>
              <a:t>】</a:t>
            </a:r>
          </a:p>
          <a:p>
            <a:pPr algn="ctr"/>
            <a:r>
              <a:rPr kumimoji="1" lang="ja-JP" altLang="en-US" dirty="0">
                <a:solidFill>
                  <a:srgbClr val="FF0000"/>
                </a:solidFill>
              </a:rPr>
              <a:t>代表申請者</a:t>
            </a:r>
            <a:r>
              <a:rPr kumimoji="1" lang="ja-JP" altLang="en-US" sz="1800" dirty="0">
                <a:solidFill>
                  <a:srgbClr val="FF0000"/>
                </a:solidFill>
              </a:rPr>
              <a:t>（代表事業者）</a:t>
            </a:r>
            <a:endParaRPr kumimoji="1" lang="ja-JP" altLang="en-US" dirty="0">
              <a:solidFill>
                <a:srgbClr val="FF0000"/>
              </a:solidFill>
            </a:endParaRPr>
          </a:p>
        </p:txBody>
      </p:sp>
      <p:cxnSp>
        <p:nvCxnSpPr>
          <p:cNvPr id="5" name="直線矢印コネクタ 4">
            <a:extLst>
              <a:ext uri="{FF2B5EF4-FFF2-40B4-BE49-F238E27FC236}">
                <a16:creationId xmlns:a16="http://schemas.microsoft.com/office/drawing/2014/main" id="{E95BB710-CACF-2B9C-79C1-731BAA535B75}"/>
              </a:ext>
            </a:extLst>
          </p:cNvPr>
          <p:cNvCxnSpPr>
            <a:cxnSpLocks/>
          </p:cNvCxnSpPr>
          <p:nvPr/>
        </p:nvCxnSpPr>
        <p:spPr>
          <a:xfrm flipV="1">
            <a:off x="4345930" y="2492896"/>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FD8535D4-977E-5111-69D8-CC450E9A9C89}"/>
              </a:ext>
            </a:extLst>
          </p:cNvPr>
          <p:cNvSpPr txBox="1"/>
          <p:nvPr/>
        </p:nvSpPr>
        <p:spPr>
          <a:xfrm>
            <a:off x="4355976" y="2683239"/>
            <a:ext cx="4032448" cy="307777"/>
          </a:xfrm>
          <a:prstGeom prst="rect">
            <a:avLst/>
          </a:prstGeom>
          <a:noFill/>
        </p:spPr>
        <p:txBody>
          <a:bodyPr wrap="square" rtlCol="0">
            <a:spAutoFit/>
          </a:bodyPr>
          <a:lstStyle/>
          <a:p>
            <a:r>
              <a:rPr lang="ja-JP" altLang="en-US" sz="1400" dirty="0"/>
              <a:t>太陽光発電設備・定置用蓄電池の使用（無償）</a:t>
            </a:r>
            <a:endParaRPr lang="en-US" altLang="ja-JP" sz="1400" dirty="0"/>
          </a:p>
        </p:txBody>
      </p:sp>
      <p:sp>
        <p:nvSpPr>
          <p:cNvPr id="7" name="テキスト ボックス 6">
            <a:extLst>
              <a:ext uri="{FF2B5EF4-FFF2-40B4-BE49-F238E27FC236}">
                <a16:creationId xmlns:a16="http://schemas.microsoft.com/office/drawing/2014/main" id="{B29CD1F8-EAA8-F5F7-17EA-42CD4D8A9ECC}"/>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sp>
        <p:nvSpPr>
          <p:cNvPr id="3" name="角丸四角形 11">
            <a:extLst>
              <a:ext uri="{FF2B5EF4-FFF2-40B4-BE49-F238E27FC236}">
                <a16:creationId xmlns:a16="http://schemas.microsoft.com/office/drawing/2014/main" id="{40E32EBB-8F13-8106-AA8E-C5973AFCF0D8}"/>
              </a:ext>
            </a:extLst>
          </p:cNvPr>
          <p:cNvSpPr/>
          <p:nvPr/>
        </p:nvSpPr>
        <p:spPr>
          <a:xfrm>
            <a:off x="2369448" y="1368608"/>
            <a:ext cx="4023620" cy="308577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Tree>
    <p:extLst>
      <p:ext uri="{BB962C8B-B14F-4D97-AF65-F5344CB8AC3E}">
        <p14:creationId xmlns:p14="http://schemas.microsoft.com/office/powerpoint/2010/main" val="2424455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19353" y="2639387"/>
            <a:ext cx="313081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3168170" y="640152"/>
            <a:ext cx="2843988"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92062" y="1640440"/>
            <a:ext cx="0" cy="8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274631" y="1614520"/>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2468268" y="1862853"/>
            <a:ext cx="1806363" cy="307777"/>
          </a:xfrm>
          <a:prstGeom prst="rect">
            <a:avLst/>
          </a:prstGeom>
          <a:noFill/>
        </p:spPr>
        <p:txBody>
          <a:bodyPr wrap="square" rtlCol="0">
            <a:spAutoFit/>
          </a:bodyPr>
          <a:lstStyle/>
          <a:p>
            <a:r>
              <a:rPr lang="ja-JP" altLang="en-US" sz="1400" dirty="0"/>
              <a:t>サービス料金の</a:t>
            </a:r>
            <a:r>
              <a:rPr kumimoji="1" lang="ja-JP" altLang="en-US" sz="14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777068" y="361227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63783" y="3631435"/>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68269" y="52566"/>
            <a:ext cx="3183852"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800" dirty="0">
                <a:solidFill>
                  <a:schemeClr val="tx1"/>
                </a:solidFill>
              </a:rPr>
              <a:t>※</a:t>
            </a:r>
            <a:r>
              <a:rPr lang="ja-JP" altLang="en-US" sz="1800" dirty="0">
                <a:solidFill>
                  <a:schemeClr val="tx1"/>
                </a:solidFill>
              </a:rPr>
              <a:t>オンサイト</a:t>
            </a:r>
            <a:r>
              <a:rPr lang="en-US" altLang="ja-JP" sz="1800" dirty="0">
                <a:solidFill>
                  <a:schemeClr val="tx1"/>
                </a:solidFill>
              </a:rPr>
              <a:t>PPA</a:t>
            </a:r>
            <a:r>
              <a:rPr lang="ja-JP" altLang="en-US" sz="1800" dirty="0">
                <a:solidFill>
                  <a:schemeClr val="tx1"/>
                </a:solidFill>
              </a:rPr>
              <a:t>モデルの例</a:t>
            </a:r>
            <a:endParaRPr kumimoji="1" lang="ja-JP" altLang="en-US" sz="1800" dirty="0">
              <a:solidFill>
                <a:schemeClr val="tx1"/>
              </a:solidFill>
            </a:endParaRPr>
          </a:p>
        </p:txBody>
      </p:sp>
      <p:grpSp>
        <p:nvGrpSpPr>
          <p:cNvPr id="13" name="グループ化 12"/>
          <p:cNvGrpSpPr/>
          <p:nvPr/>
        </p:nvGrpSpPr>
        <p:grpSpPr>
          <a:xfrm>
            <a:off x="6079610" y="1000078"/>
            <a:ext cx="897922" cy="2031364"/>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6799032" y="1825660"/>
            <a:ext cx="1877424" cy="523220"/>
          </a:xfrm>
          <a:prstGeom prst="rect">
            <a:avLst/>
          </a:prstGeom>
          <a:noFill/>
        </p:spPr>
        <p:txBody>
          <a:bodyPr wrap="square" rtlCol="0">
            <a:spAutoFit/>
          </a:bodyPr>
          <a:lstStyle/>
          <a:p>
            <a:pPr algn="ctr"/>
            <a:r>
              <a:rPr lang="ja-JP" altLang="en-US" sz="1400" dirty="0"/>
              <a:t>設備譲渡</a:t>
            </a:r>
            <a:endParaRPr lang="en-US" altLang="ja-JP" sz="1400" dirty="0"/>
          </a:p>
          <a:p>
            <a:r>
              <a:rPr lang="ja-JP" altLang="en-US" sz="1400" dirty="0"/>
              <a:t>（契約期間満了後）</a:t>
            </a:r>
            <a:endParaRPr lang="en-US" altLang="ja-JP" sz="1400" dirty="0"/>
          </a:p>
        </p:txBody>
      </p:sp>
      <p:sp>
        <p:nvSpPr>
          <p:cNvPr id="7" name="角丸四角形 6"/>
          <p:cNvSpPr/>
          <p:nvPr/>
        </p:nvSpPr>
        <p:spPr>
          <a:xfrm>
            <a:off x="2915821" y="2477134"/>
            <a:ext cx="3324114" cy="115429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21" name="テキスト ボックス 20">
            <a:extLst>
              <a:ext uri="{FF2B5EF4-FFF2-40B4-BE49-F238E27FC236}">
                <a16:creationId xmlns:a16="http://schemas.microsoft.com/office/drawing/2014/main" id="{1FC9AC10-BB69-4606-9B25-EF1B3AB383F2}"/>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1</a:t>
            </a:r>
            <a:r>
              <a:rPr kumimoji="1" lang="ja-JP" altLang="en-US" dirty="0"/>
              <a:t>号</a:t>
            </a:r>
          </a:p>
        </p:txBody>
      </p:sp>
      <p:sp>
        <p:nvSpPr>
          <p:cNvPr id="27" name="角丸四角形 6">
            <a:extLst>
              <a:ext uri="{FF2B5EF4-FFF2-40B4-BE49-F238E27FC236}">
                <a16:creationId xmlns:a16="http://schemas.microsoft.com/office/drawing/2014/main" id="{6FBA83B8-EBDE-49AA-88E4-B3292C8F7B10}"/>
              </a:ext>
            </a:extLst>
          </p:cNvPr>
          <p:cNvSpPr/>
          <p:nvPr/>
        </p:nvSpPr>
        <p:spPr>
          <a:xfrm>
            <a:off x="3059831" y="538076"/>
            <a:ext cx="3019775" cy="1076444"/>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34DA08B2-9B43-4F5B-A829-5FF781C5CA4E}"/>
              </a:ext>
            </a:extLst>
          </p:cNvPr>
          <p:cNvSpPr txBox="1"/>
          <p:nvPr/>
        </p:nvSpPr>
        <p:spPr>
          <a:xfrm>
            <a:off x="6079607" y="4623088"/>
            <a:ext cx="2740866"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がいないので、</a:t>
            </a:r>
            <a:r>
              <a:rPr lang="en-US" altLang="ja-JP" sz="1400" dirty="0"/>
              <a:t>1</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設備の所有者が</a:t>
            </a:r>
            <a:r>
              <a:rPr kumimoji="1" lang="ja-JP" altLang="en-US" sz="1400" dirty="0">
                <a:solidFill>
                  <a:srgbClr val="FF0000"/>
                </a:solidFill>
              </a:rPr>
              <a:t>代表申請者</a:t>
            </a:r>
            <a:r>
              <a:rPr kumimoji="1" lang="ja-JP" altLang="en-US" sz="1400" dirty="0"/>
              <a:t>となり、補助金は</a:t>
            </a:r>
            <a:r>
              <a:rPr kumimoji="1" lang="ja-JP" altLang="en-US" sz="1400" dirty="0">
                <a:solidFill>
                  <a:srgbClr val="FF0000"/>
                </a:solidFill>
              </a:rPr>
              <a:t>代表申請者</a:t>
            </a:r>
            <a:r>
              <a:rPr kumimoji="1" lang="ja-JP" altLang="en-US" sz="1400" dirty="0"/>
              <a:t>への交付となります。</a:t>
            </a:r>
            <a:endParaRPr kumimoji="1" lang="en-US" altLang="ja-JP" sz="1400" dirty="0"/>
          </a:p>
        </p:txBody>
      </p:sp>
      <p:sp>
        <p:nvSpPr>
          <p:cNvPr id="29" name="正方形/長方形 28">
            <a:extLst>
              <a:ext uri="{FF2B5EF4-FFF2-40B4-BE49-F238E27FC236}">
                <a16:creationId xmlns:a16="http://schemas.microsoft.com/office/drawing/2014/main" id="{8DD9C123-8659-4DCC-A7DA-01E0B8ED2908}"/>
              </a:ext>
            </a:extLst>
          </p:cNvPr>
          <p:cNvSpPr/>
          <p:nvPr/>
        </p:nvSpPr>
        <p:spPr>
          <a:xfrm>
            <a:off x="3707904" y="4501893"/>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2" name="テキスト ボックス 1">
            <a:extLst>
              <a:ext uri="{FF2B5EF4-FFF2-40B4-BE49-F238E27FC236}">
                <a16:creationId xmlns:a16="http://schemas.microsoft.com/office/drawing/2014/main" id="{AD18DE73-DF55-0466-D6E6-3F6F5A4EE3C0}"/>
              </a:ext>
            </a:extLst>
          </p:cNvPr>
          <p:cNvSpPr txBox="1"/>
          <p:nvPr/>
        </p:nvSpPr>
        <p:spPr>
          <a:xfrm>
            <a:off x="2699796" y="3906511"/>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5" name="テキスト ボックス 4">
            <a:extLst>
              <a:ext uri="{FF2B5EF4-FFF2-40B4-BE49-F238E27FC236}">
                <a16:creationId xmlns:a16="http://schemas.microsoft.com/office/drawing/2014/main" id="{575778B7-5CDE-F3BB-0F7F-C78386D62917}"/>
              </a:ext>
            </a:extLst>
          </p:cNvPr>
          <p:cNvSpPr txBox="1"/>
          <p:nvPr/>
        </p:nvSpPr>
        <p:spPr>
          <a:xfrm>
            <a:off x="4812736" y="3823503"/>
            <a:ext cx="3431669" cy="523220"/>
          </a:xfrm>
          <a:prstGeom prst="rect">
            <a:avLst/>
          </a:prstGeom>
          <a:noFill/>
        </p:spPr>
        <p:txBody>
          <a:bodyPr wrap="square" rtlCol="0">
            <a:spAutoFit/>
          </a:bodyPr>
          <a:lstStyle/>
          <a:p>
            <a:r>
              <a:rPr lang="ja-JP" altLang="en-US" sz="1400" dirty="0"/>
              <a:t>需要地に太陽光発電設備・定置用蓄電池を設置</a:t>
            </a:r>
            <a:endParaRPr lang="en-US" altLang="ja-JP" sz="1400" dirty="0"/>
          </a:p>
        </p:txBody>
      </p:sp>
      <p:sp>
        <p:nvSpPr>
          <p:cNvPr id="8" name="テキスト ボックス 7">
            <a:extLst>
              <a:ext uri="{FF2B5EF4-FFF2-40B4-BE49-F238E27FC236}">
                <a16:creationId xmlns:a16="http://schemas.microsoft.com/office/drawing/2014/main" id="{4EA75B71-EDAA-7668-1047-C9E9595024D0}"/>
              </a:ext>
            </a:extLst>
          </p:cNvPr>
          <p:cNvSpPr txBox="1"/>
          <p:nvPr/>
        </p:nvSpPr>
        <p:spPr>
          <a:xfrm>
            <a:off x="4829172" y="1792830"/>
            <a:ext cx="1932750"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Tree>
    <p:extLst>
      <p:ext uri="{BB962C8B-B14F-4D97-AF65-F5344CB8AC3E}">
        <p14:creationId xmlns:p14="http://schemas.microsoft.com/office/powerpoint/2010/main" val="95546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127643" y="2845367"/>
            <a:ext cx="311915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リース事業者：</a:t>
            </a: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2273897" y="710046"/>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6" name="正方形/長方形 15">
            <a:extLst>
              <a:ext uri="{FF2B5EF4-FFF2-40B4-BE49-F238E27FC236}">
                <a16:creationId xmlns:a16="http://schemas.microsoft.com/office/drawing/2014/main" id="{A53FD9F4-5AF4-466C-AF45-7B9F6D7AA660}"/>
              </a:ext>
            </a:extLst>
          </p:cNvPr>
          <p:cNvSpPr/>
          <p:nvPr/>
        </p:nvSpPr>
        <p:spPr>
          <a:xfrm>
            <a:off x="2744649" y="4976505"/>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H="1" flipV="1">
            <a:off x="5221212" y="1359152"/>
            <a:ext cx="1883595" cy="11381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336272" y="179371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1764626" y="2136240"/>
            <a:ext cx="1676078" cy="307777"/>
          </a:xfrm>
          <a:prstGeom prst="rect">
            <a:avLst/>
          </a:prstGeom>
          <a:noFill/>
        </p:spPr>
        <p:txBody>
          <a:bodyPr wrap="square" rtlCol="0">
            <a:spAutoFit/>
          </a:bodyPr>
          <a:lstStyle/>
          <a:p>
            <a:r>
              <a:rPr lang="ja-JP" altLang="en-US" sz="1400" dirty="0"/>
              <a:t>リース料金の</a:t>
            </a:r>
            <a:r>
              <a:rPr kumimoji="1" lang="ja-JP" altLang="en-US" sz="14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776224" y="4054952"/>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334640" y="405495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776224" y="4149080"/>
            <a:ext cx="1893379" cy="738664"/>
          </a:xfrm>
          <a:prstGeom prst="rect">
            <a:avLst/>
          </a:prstGeom>
          <a:noFill/>
        </p:spPr>
        <p:txBody>
          <a:bodyPr wrap="square" rtlCol="0">
            <a:spAutoFit/>
          </a:bodyPr>
          <a:lstStyle/>
          <a:p>
            <a:r>
              <a:rPr lang="ja-JP" altLang="en-US" sz="1400" dirty="0"/>
              <a:t>需要地に太陽光発電設備・定置用蓄電池を設置</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5595104" y="2073530"/>
            <a:ext cx="1074021" cy="307777"/>
          </a:xfrm>
          <a:prstGeom prst="rect">
            <a:avLst/>
          </a:prstGeom>
          <a:noFill/>
        </p:spPr>
        <p:txBody>
          <a:bodyPr wrap="square" rtlCol="0">
            <a:spAutoFit/>
          </a:bodyPr>
          <a:lstStyle/>
          <a:p>
            <a:r>
              <a:rPr lang="ja-JP" altLang="en-US" sz="1400" dirty="0"/>
              <a:t>保守管理</a:t>
            </a:r>
            <a:endParaRPr lang="en-US" altLang="ja-JP" sz="1400" dirty="0"/>
          </a:p>
        </p:txBody>
      </p:sp>
      <p:sp>
        <p:nvSpPr>
          <p:cNvPr id="20" name="正方形/長方形 19">
            <a:extLst>
              <a:ext uri="{FF2B5EF4-FFF2-40B4-BE49-F238E27FC236}">
                <a16:creationId xmlns:a16="http://schemas.microsoft.com/office/drawing/2014/main" id="{2AE5D1C4-54A5-4B21-A8B8-DAE1A1441E15}"/>
              </a:ext>
            </a:extLst>
          </p:cNvPr>
          <p:cNvSpPr/>
          <p:nvPr/>
        </p:nvSpPr>
        <p:spPr>
          <a:xfrm>
            <a:off x="6739006" y="2610097"/>
            <a:ext cx="1765770" cy="949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r>
              <a:rPr kumimoji="1" lang="en-US" altLang="ja-JP" sz="1600" dirty="0"/>
              <a:t>【</a:t>
            </a:r>
            <a:r>
              <a:rPr kumimoji="1" lang="ja-JP" altLang="en-US" sz="1600" dirty="0"/>
              <a:t>保守管理</a:t>
            </a:r>
            <a:r>
              <a:rPr kumimoji="1" lang="en-US" altLang="ja-JP" sz="1600" dirty="0"/>
              <a:t>】</a:t>
            </a:r>
            <a:endParaRPr kumimoji="1" lang="ja-JP" altLang="en-US" sz="1600" dirty="0"/>
          </a:p>
        </p:txBody>
      </p:sp>
      <p:cxnSp>
        <p:nvCxnSpPr>
          <p:cNvPr id="30" name="直線矢印コネクタ 29">
            <a:extLst>
              <a:ext uri="{FF2B5EF4-FFF2-40B4-BE49-F238E27FC236}">
                <a16:creationId xmlns:a16="http://schemas.microsoft.com/office/drawing/2014/main" id="{55A0C516-D3A1-4B50-BCAB-D608E468AE60}"/>
              </a:ext>
            </a:extLst>
          </p:cNvPr>
          <p:cNvCxnSpPr>
            <a:cxnSpLocks/>
          </p:cNvCxnSpPr>
          <p:nvPr/>
        </p:nvCxnSpPr>
        <p:spPr>
          <a:xfrm>
            <a:off x="5289970" y="1083628"/>
            <a:ext cx="2133515" cy="13167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C1B58B6A-5B19-45F2-89CF-766F877DE3A8}"/>
              </a:ext>
            </a:extLst>
          </p:cNvPr>
          <p:cNvSpPr txBox="1"/>
          <p:nvPr/>
        </p:nvSpPr>
        <p:spPr>
          <a:xfrm>
            <a:off x="6163011" y="1282563"/>
            <a:ext cx="1649350" cy="307777"/>
          </a:xfrm>
          <a:prstGeom prst="rect">
            <a:avLst/>
          </a:prstGeom>
          <a:noFill/>
        </p:spPr>
        <p:txBody>
          <a:bodyPr wrap="square" rtlCol="0">
            <a:spAutoFit/>
          </a:bodyPr>
          <a:lstStyle/>
          <a:p>
            <a:r>
              <a:rPr lang="ja-JP" altLang="en-US" sz="1400" dirty="0"/>
              <a:t>保守料金の支払</a:t>
            </a:r>
            <a:endParaRPr lang="en-US" altLang="ja-JP" sz="1400" dirty="0"/>
          </a:p>
        </p:txBody>
      </p:sp>
      <p:cxnSp>
        <p:nvCxnSpPr>
          <p:cNvPr id="27" name="直線矢印コネクタ 26">
            <a:extLst>
              <a:ext uri="{FF2B5EF4-FFF2-40B4-BE49-F238E27FC236}">
                <a16:creationId xmlns:a16="http://schemas.microsoft.com/office/drawing/2014/main" id="{300E59A3-990A-4669-92CA-32FFDCB54188}"/>
              </a:ext>
            </a:extLst>
          </p:cNvPr>
          <p:cNvCxnSpPr>
            <a:cxnSpLocks/>
          </p:cNvCxnSpPr>
          <p:nvPr/>
        </p:nvCxnSpPr>
        <p:spPr>
          <a:xfrm flipV="1">
            <a:off x="3707904" y="1825660"/>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F3FF34AF-8AB7-496F-80E3-97EABB8A8C5F}"/>
              </a:ext>
            </a:extLst>
          </p:cNvPr>
          <p:cNvSpPr txBox="1"/>
          <p:nvPr/>
        </p:nvSpPr>
        <p:spPr>
          <a:xfrm>
            <a:off x="3708733" y="2028518"/>
            <a:ext cx="1893380"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31" name="テキスト ボックス 30">
            <a:extLst>
              <a:ext uri="{FF2B5EF4-FFF2-40B4-BE49-F238E27FC236}">
                <a16:creationId xmlns:a16="http://schemas.microsoft.com/office/drawing/2014/main" id="{F989AD8C-9314-452F-BC4B-29FC258670A4}"/>
              </a:ext>
            </a:extLst>
          </p:cNvPr>
          <p:cNvSpPr txBox="1"/>
          <p:nvPr/>
        </p:nvSpPr>
        <p:spPr>
          <a:xfrm>
            <a:off x="289118" y="2105095"/>
            <a:ext cx="1731997"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grpSp>
        <p:nvGrpSpPr>
          <p:cNvPr id="32" name="グループ化 31"/>
          <p:cNvGrpSpPr/>
          <p:nvPr/>
        </p:nvGrpSpPr>
        <p:grpSpPr>
          <a:xfrm flipH="1">
            <a:off x="1658562" y="1196752"/>
            <a:ext cx="485493" cy="2354368"/>
            <a:chOff x="7092280" y="1899992"/>
            <a:chExt cx="648072" cy="1889048"/>
          </a:xfrm>
        </p:grpSpPr>
        <p:cxnSp>
          <p:nvCxnSpPr>
            <p:cNvPr id="34" name="直線矢印コネクタ 33"/>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38" name="角丸四角形 37"/>
          <p:cNvSpPr/>
          <p:nvPr/>
        </p:nvSpPr>
        <p:spPr>
          <a:xfrm>
            <a:off x="2048802" y="2746818"/>
            <a:ext cx="3315286" cy="130813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2" name="テキスト ボックス 41">
            <a:extLst>
              <a:ext uri="{FF2B5EF4-FFF2-40B4-BE49-F238E27FC236}">
                <a16:creationId xmlns:a16="http://schemas.microsoft.com/office/drawing/2014/main" id="{CF8F1EC3-3897-458D-8C47-F7F24628DB6B}"/>
              </a:ext>
            </a:extLst>
          </p:cNvPr>
          <p:cNvSpPr txBox="1"/>
          <p:nvPr/>
        </p:nvSpPr>
        <p:spPr>
          <a:xfrm>
            <a:off x="2411760" y="62144"/>
            <a:ext cx="2512631"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dirty="0">
                <a:solidFill>
                  <a:schemeClr val="tx1"/>
                </a:solidFill>
              </a:rPr>
              <a:t>※</a:t>
            </a:r>
            <a:r>
              <a:rPr lang="ja-JP" altLang="en-US" dirty="0">
                <a:solidFill>
                  <a:schemeClr val="tx1"/>
                </a:solidFill>
              </a:rPr>
              <a:t>リースモデルの例</a:t>
            </a:r>
            <a:endParaRPr kumimoji="1" lang="ja-JP" altLang="en-US" sz="2000" dirty="0">
              <a:solidFill>
                <a:schemeClr val="tx1"/>
              </a:solidFill>
            </a:endParaRPr>
          </a:p>
        </p:txBody>
      </p:sp>
      <p:sp>
        <p:nvSpPr>
          <p:cNvPr id="29" name="角丸四角形 6">
            <a:extLst>
              <a:ext uri="{FF2B5EF4-FFF2-40B4-BE49-F238E27FC236}">
                <a16:creationId xmlns:a16="http://schemas.microsoft.com/office/drawing/2014/main" id="{6FBA83B8-EBDE-49AA-88E4-B3292C8F7B10}"/>
              </a:ext>
            </a:extLst>
          </p:cNvPr>
          <p:cNvSpPr/>
          <p:nvPr/>
        </p:nvSpPr>
        <p:spPr>
          <a:xfrm>
            <a:off x="2114313" y="592886"/>
            <a:ext cx="2973667" cy="1212680"/>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1FC9AC10-BB69-4606-9B25-EF1B3AB383F2}"/>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1</a:t>
            </a:r>
            <a:r>
              <a:rPr kumimoji="1" lang="ja-JP" altLang="en-US" dirty="0"/>
              <a:t>号</a:t>
            </a:r>
          </a:p>
        </p:txBody>
      </p:sp>
      <p:sp>
        <p:nvSpPr>
          <p:cNvPr id="2" name="テキスト ボックス 1">
            <a:extLst>
              <a:ext uri="{FF2B5EF4-FFF2-40B4-BE49-F238E27FC236}">
                <a16:creationId xmlns:a16="http://schemas.microsoft.com/office/drawing/2014/main" id="{CD08EA52-246D-8DD2-1388-F8795BF1F198}"/>
              </a:ext>
            </a:extLst>
          </p:cNvPr>
          <p:cNvSpPr txBox="1"/>
          <p:nvPr/>
        </p:nvSpPr>
        <p:spPr>
          <a:xfrm>
            <a:off x="1658562" y="4380085"/>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6" name="テキスト ボックス 5">
            <a:extLst>
              <a:ext uri="{FF2B5EF4-FFF2-40B4-BE49-F238E27FC236}">
                <a16:creationId xmlns:a16="http://schemas.microsoft.com/office/drawing/2014/main" id="{C59C0831-4C25-4324-84A4-EF9F0C80F6A6}"/>
              </a:ext>
            </a:extLst>
          </p:cNvPr>
          <p:cNvSpPr txBox="1"/>
          <p:nvPr/>
        </p:nvSpPr>
        <p:spPr>
          <a:xfrm>
            <a:off x="6079607" y="4623088"/>
            <a:ext cx="2740866"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がいないので、</a:t>
            </a:r>
            <a:r>
              <a:rPr lang="en-US" altLang="ja-JP" sz="1400" dirty="0"/>
              <a:t>1</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設備の所有者が</a:t>
            </a:r>
            <a:r>
              <a:rPr kumimoji="1" lang="ja-JP" altLang="en-US" sz="1400" dirty="0">
                <a:solidFill>
                  <a:srgbClr val="FF0000"/>
                </a:solidFill>
              </a:rPr>
              <a:t>代表申請者</a:t>
            </a:r>
            <a:r>
              <a:rPr kumimoji="1" lang="ja-JP" altLang="en-US" sz="1400" dirty="0"/>
              <a:t>となり、補助金は</a:t>
            </a:r>
            <a:r>
              <a:rPr kumimoji="1" lang="ja-JP" altLang="en-US" sz="1400" dirty="0">
                <a:solidFill>
                  <a:srgbClr val="FF0000"/>
                </a:solidFill>
              </a:rPr>
              <a:t>代表申請者</a:t>
            </a:r>
            <a:r>
              <a:rPr kumimoji="1" lang="ja-JP" altLang="en-US" sz="1400" dirty="0"/>
              <a:t>への交付となります。</a:t>
            </a:r>
            <a:endParaRPr kumimoji="1" lang="en-US" altLang="ja-JP" sz="1400" dirty="0"/>
          </a:p>
        </p:txBody>
      </p:sp>
    </p:spTree>
    <p:extLst>
      <p:ext uri="{BB962C8B-B14F-4D97-AF65-F5344CB8AC3E}">
        <p14:creationId xmlns:p14="http://schemas.microsoft.com/office/powerpoint/2010/main" val="2409735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57738" y="2238111"/>
            <a:ext cx="28264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代表申請者（代表事業者）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8024" y="1587276"/>
            <a:ext cx="0" cy="516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326633" y="1604254"/>
            <a:ext cx="0" cy="528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821720" y="4624999"/>
            <a:ext cx="0" cy="64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427984" y="4653208"/>
            <a:ext cx="0" cy="64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95673" y="4740040"/>
            <a:ext cx="2420643" cy="523220"/>
          </a:xfrm>
          <a:prstGeom prst="rect">
            <a:avLst/>
          </a:prstGeom>
          <a:noFill/>
        </p:spPr>
        <p:txBody>
          <a:bodyPr wrap="square" rtlCol="0">
            <a:spAutoFit/>
          </a:bodyPr>
          <a:lstStyle/>
          <a:p>
            <a:r>
              <a:rPr lang="ja-JP" altLang="en-US" sz="1400" dirty="0"/>
              <a:t>需要地に太陽光発電設備・定置用蓄電池を設置</a:t>
            </a:r>
            <a:endParaRPr lang="en-US" altLang="ja-JP" sz="1400" dirty="0"/>
          </a:p>
        </p:txBody>
      </p:sp>
      <p:sp>
        <p:nvSpPr>
          <p:cNvPr id="20" name="正方形/長方形 19">
            <a:extLst>
              <a:ext uri="{FF2B5EF4-FFF2-40B4-BE49-F238E27FC236}">
                <a16:creationId xmlns:a16="http://schemas.microsoft.com/office/drawing/2014/main" id="{5177A4B5-3C2E-4D47-A38B-BAB00F176942}"/>
              </a:ext>
            </a:extLst>
          </p:cNvPr>
          <p:cNvSpPr/>
          <p:nvPr/>
        </p:nvSpPr>
        <p:spPr>
          <a:xfrm>
            <a:off x="2955287" y="3699916"/>
            <a:ext cx="323888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共同申請者（代表事業者）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2684198" y="3219833"/>
            <a:ext cx="1651155" cy="307777"/>
          </a:xfrm>
          <a:prstGeom prst="rect">
            <a:avLst/>
          </a:prstGeom>
          <a:noFill/>
        </p:spPr>
        <p:txBody>
          <a:bodyPr wrap="square" rtlCol="0">
            <a:spAutoFit/>
          </a:bodyPr>
          <a:lstStyle/>
          <a:p>
            <a:r>
              <a:rPr lang="ja-JP" altLang="en-US" sz="1400" dirty="0"/>
              <a:t>リース料金の</a:t>
            </a:r>
            <a:r>
              <a:rPr kumimoji="1" lang="ja-JP" altLang="en-US" sz="1400" dirty="0"/>
              <a:t>支払</a:t>
            </a:r>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4772190"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4242192"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32E6485-03D2-49B0-A550-9EEE5D9CF6AF}"/>
              </a:ext>
            </a:extLst>
          </p:cNvPr>
          <p:cNvSpPr txBox="1"/>
          <p:nvPr/>
        </p:nvSpPr>
        <p:spPr>
          <a:xfrm>
            <a:off x="4815038" y="1619396"/>
            <a:ext cx="1850128"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27" name="テキスト ボックス 26">
            <a:extLst>
              <a:ext uri="{FF2B5EF4-FFF2-40B4-BE49-F238E27FC236}">
                <a16:creationId xmlns:a16="http://schemas.microsoft.com/office/drawing/2014/main" id="{F0CA23E1-860F-4907-A903-D6E197C11A9F}"/>
              </a:ext>
            </a:extLst>
          </p:cNvPr>
          <p:cNvSpPr txBox="1"/>
          <p:nvPr/>
        </p:nvSpPr>
        <p:spPr>
          <a:xfrm>
            <a:off x="2590229" y="1717633"/>
            <a:ext cx="1842864" cy="307777"/>
          </a:xfrm>
          <a:prstGeom prst="rect">
            <a:avLst/>
          </a:prstGeom>
          <a:noFill/>
        </p:spPr>
        <p:txBody>
          <a:bodyPr wrap="square" rtlCol="0">
            <a:spAutoFit/>
          </a:bodyPr>
          <a:lstStyle/>
          <a:p>
            <a:r>
              <a:rPr lang="ja-JP" altLang="en-US" sz="1400" dirty="0"/>
              <a:t>サービス料金の支払</a:t>
            </a:r>
          </a:p>
        </p:txBody>
      </p:sp>
      <p:sp>
        <p:nvSpPr>
          <p:cNvPr id="33" name="テキスト ボックス 32">
            <a:extLst>
              <a:ext uri="{FF2B5EF4-FFF2-40B4-BE49-F238E27FC236}">
                <a16:creationId xmlns:a16="http://schemas.microsoft.com/office/drawing/2014/main" id="{F989AD8C-9314-452F-BC4B-29FC258670A4}"/>
              </a:ext>
            </a:extLst>
          </p:cNvPr>
          <p:cNvSpPr txBox="1"/>
          <p:nvPr/>
        </p:nvSpPr>
        <p:spPr>
          <a:xfrm>
            <a:off x="539553" y="3267997"/>
            <a:ext cx="2287564" cy="461665"/>
          </a:xfrm>
          <a:prstGeom prst="rect">
            <a:avLst/>
          </a:prstGeom>
          <a:noFill/>
        </p:spPr>
        <p:txBody>
          <a:bodyPr wrap="square" rtlCol="0">
            <a:spAutoFit/>
          </a:bodyPr>
          <a:lstStyle/>
          <a:p>
            <a:pPr algn="ctr"/>
            <a:r>
              <a:rPr lang="ja-JP" altLang="en-US" sz="1200" dirty="0"/>
              <a:t>設備譲渡</a:t>
            </a:r>
            <a:endParaRPr lang="en-US" altLang="ja-JP" sz="1200" dirty="0"/>
          </a:p>
          <a:p>
            <a:pPr algn="ctr"/>
            <a:r>
              <a:rPr lang="ja-JP" altLang="en-US" sz="1200" dirty="0"/>
              <a:t>（契約期間満了後）</a:t>
            </a:r>
            <a:endParaRPr lang="en-US" altLang="ja-JP" sz="1200" dirty="0"/>
          </a:p>
        </p:txBody>
      </p:sp>
      <p:grpSp>
        <p:nvGrpSpPr>
          <p:cNvPr id="34" name="グループ化 33"/>
          <p:cNvGrpSpPr/>
          <p:nvPr/>
        </p:nvGrpSpPr>
        <p:grpSpPr>
          <a:xfrm flipH="1">
            <a:off x="2293462" y="900140"/>
            <a:ext cx="560809" cy="1656758"/>
            <a:chOff x="7092280" y="1899992"/>
            <a:chExt cx="648072" cy="1889048"/>
          </a:xfrm>
        </p:grpSpPr>
        <p:cxnSp>
          <p:nvCxnSpPr>
            <p:cNvPr id="35" name="直線矢印コネクタ 3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7" name="直線コネクタ 3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38" name="グループ化 37"/>
          <p:cNvGrpSpPr/>
          <p:nvPr/>
        </p:nvGrpSpPr>
        <p:grpSpPr>
          <a:xfrm flipH="1">
            <a:off x="2306465" y="2813656"/>
            <a:ext cx="611631" cy="1411139"/>
            <a:chOff x="7092280" y="1899992"/>
            <a:chExt cx="648072" cy="1889048"/>
          </a:xfrm>
        </p:grpSpPr>
        <p:cxnSp>
          <p:nvCxnSpPr>
            <p:cNvPr id="39" name="直線矢印コネクタ 38"/>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2" name="テキスト ボックス 41">
            <a:extLst>
              <a:ext uri="{FF2B5EF4-FFF2-40B4-BE49-F238E27FC236}">
                <a16:creationId xmlns:a16="http://schemas.microsoft.com/office/drawing/2014/main" id="{F989AD8C-9314-452F-BC4B-29FC258670A4}"/>
              </a:ext>
            </a:extLst>
          </p:cNvPr>
          <p:cNvSpPr txBox="1"/>
          <p:nvPr/>
        </p:nvSpPr>
        <p:spPr>
          <a:xfrm>
            <a:off x="899591" y="1369951"/>
            <a:ext cx="1824513"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sp>
        <p:nvSpPr>
          <p:cNvPr id="44" name="角丸四角形 43"/>
          <p:cNvSpPr/>
          <p:nvPr/>
        </p:nvSpPr>
        <p:spPr>
          <a:xfrm>
            <a:off x="2710121" y="2132856"/>
            <a:ext cx="3878099" cy="250192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9" name="テキスト ボックス 48">
            <a:extLst>
              <a:ext uri="{FF2B5EF4-FFF2-40B4-BE49-F238E27FC236}">
                <a16:creationId xmlns:a16="http://schemas.microsoft.com/office/drawing/2014/main" id="{A1579D35-6489-4090-BD68-C7D10347D274}"/>
              </a:ext>
            </a:extLst>
          </p:cNvPr>
          <p:cNvSpPr txBox="1"/>
          <p:nvPr/>
        </p:nvSpPr>
        <p:spPr>
          <a:xfrm>
            <a:off x="2411760" y="84232"/>
            <a:ext cx="5760640"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400" dirty="0">
                <a:solidFill>
                  <a:schemeClr val="tx1"/>
                </a:solidFill>
              </a:rPr>
              <a:t>※</a:t>
            </a:r>
            <a:r>
              <a:rPr lang="ja-JP" altLang="en-US" sz="1400" dirty="0">
                <a:solidFill>
                  <a:schemeClr val="tx1"/>
                </a:solidFill>
              </a:rPr>
              <a:t>オンサイト</a:t>
            </a:r>
            <a:r>
              <a:rPr lang="en-US" altLang="ja-JP" sz="1400" dirty="0">
                <a:solidFill>
                  <a:schemeClr val="tx1"/>
                </a:solidFill>
              </a:rPr>
              <a:t>PPA</a:t>
            </a:r>
            <a:r>
              <a:rPr lang="ja-JP" altLang="en-US" sz="1400" dirty="0">
                <a:solidFill>
                  <a:schemeClr val="tx1"/>
                </a:solidFill>
              </a:rPr>
              <a:t>モデルで、リース事業者が施工業者に発注する例</a:t>
            </a:r>
            <a:endParaRPr kumimoji="1" lang="ja-JP" altLang="en-US" sz="1400" dirty="0">
              <a:solidFill>
                <a:schemeClr val="tx1"/>
              </a:solidFill>
            </a:endParaRPr>
          </a:p>
        </p:txBody>
      </p:sp>
      <p:sp>
        <p:nvSpPr>
          <p:cNvPr id="47" name="テキスト ボックス 46">
            <a:extLst>
              <a:ext uri="{FF2B5EF4-FFF2-40B4-BE49-F238E27FC236}">
                <a16:creationId xmlns:a16="http://schemas.microsoft.com/office/drawing/2014/main" id="{6AA350B7-C069-48CC-85C4-5D6F60A3DCA4}"/>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sp>
        <p:nvSpPr>
          <p:cNvPr id="43" name="角丸四角形 6">
            <a:extLst>
              <a:ext uri="{FF2B5EF4-FFF2-40B4-BE49-F238E27FC236}">
                <a16:creationId xmlns:a16="http://schemas.microsoft.com/office/drawing/2014/main" id="{6FBA83B8-EBDE-49AA-88E4-B3292C8F7B10}"/>
              </a:ext>
            </a:extLst>
          </p:cNvPr>
          <p:cNvSpPr/>
          <p:nvPr/>
        </p:nvSpPr>
        <p:spPr>
          <a:xfrm>
            <a:off x="2995513" y="544993"/>
            <a:ext cx="2888673" cy="1042283"/>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59C28EEC-5E63-4384-9853-1AB5787A160C}"/>
              </a:ext>
            </a:extLst>
          </p:cNvPr>
          <p:cNvSpPr txBox="1"/>
          <p:nvPr/>
        </p:nvSpPr>
        <p:spPr>
          <a:xfrm>
            <a:off x="6692179" y="2157193"/>
            <a:ext cx="2286417"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リース事業者を</a:t>
            </a:r>
            <a:r>
              <a:rPr kumimoji="1" lang="ja-JP" altLang="en-US" sz="1400" dirty="0">
                <a:solidFill>
                  <a:srgbClr val="FF0000"/>
                </a:solidFill>
              </a:rPr>
              <a:t>代表申請者</a:t>
            </a:r>
            <a:r>
              <a:rPr kumimoji="1" lang="ja-JP" altLang="en-US" sz="1400" dirty="0"/>
              <a:t>とすることも可能です。</a:t>
            </a:r>
          </a:p>
        </p:txBody>
      </p:sp>
      <p:sp>
        <p:nvSpPr>
          <p:cNvPr id="51" name="正方形/長方形 50">
            <a:extLst>
              <a:ext uri="{FF2B5EF4-FFF2-40B4-BE49-F238E27FC236}">
                <a16:creationId xmlns:a16="http://schemas.microsoft.com/office/drawing/2014/main" id="{61E8EADA-3F39-4DE0-808E-8D226FA89982}"/>
              </a:ext>
            </a:extLst>
          </p:cNvPr>
          <p:cNvSpPr/>
          <p:nvPr/>
        </p:nvSpPr>
        <p:spPr>
          <a:xfrm>
            <a:off x="3830748" y="5303410"/>
            <a:ext cx="1893380" cy="808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52" name="正方形/長方形 51">
            <a:extLst>
              <a:ext uri="{FF2B5EF4-FFF2-40B4-BE49-F238E27FC236}">
                <a16:creationId xmlns:a16="http://schemas.microsoft.com/office/drawing/2014/main" id="{E5DB77A7-09EE-4203-A51B-EE3512EC5EB4}"/>
              </a:ext>
            </a:extLst>
          </p:cNvPr>
          <p:cNvSpPr/>
          <p:nvPr/>
        </p:nvSpPr>
        <p:spPr>
          <a:xfrm>
            <a:off x="3132637" y="615568"/>
            <a:ext cx="2650494" cy="8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2" name="テキスト ボックス 1">
            <a:extLst>
              <a:ext uri="{FF2B5EF4-FFF2-40B4-BE49-F238E27FC236}">
                <a16:creationId xmlns:a16="http://schemas.microsoft.com/office/drawing/2014/main" id="{2037135E-C576-B8FC-CD4C-2CFF9571D7FE}"/>
              </a:ext>
            </a:extLst>
          </p:cNvPr>
          <p:cNvSpPr txBox="1"/>
          <p:nvPr/>
        </p:nvSpPr>
        <p:spPr>
          <a:xfrm>
            <a:off x="2791959" y="4817548"/>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4799064" y="3145888"/>
            <a:ext cx="1850127"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定置用蓄電池の提供</a:t>
            </a:r>
            <a:endParaRPr lang="en-US" altLang="ja-JP" sz="1400" dirty="0"/>
          </a:p>
        </p:txBody>
      </p:sp>
    </p:spTree>
    <p:extLst>
      <p:ext uri="{BB962C8B-B14F-4D97-AF65-F5344CB8AC3E}">
        <p14:creationId xmlns:p14="http://schemas.microsoft.com/office/powerpoint/2010/main" val="4100638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052206" y="3124207"/>
            <a:ext cx="27582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共同申請者（代表事業者）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405092" y="2140507"/>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49809" y="2169054"/>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5270909" y="3011694"/>
            <a:ext cx="1893379" cy="461665"/>
          </a:xfrm>
          <a:prstGeom prst="rect">
            <a:avLst/>
          </a:prstGeom>
          <a:noFill/>
        </p:spPr>
        <p:txBody>
          <a:bodyPr wrap="square" rtlCol="0">
            <a:spAutoFit/>
          </a:bodyPr>
          <a:lstStyle/>
          <a:p>
            <a:r>
              <a:rPr lang="ja-JP" altLang="en-US" sz="1200" dirty="0"/>
              <a:t>需要地に太陽光発電設備・定置用蓄電池を設置</a:t>
            </a:r>
            <a:endParaRPr lang="en-US" altLang="ja-JP" sz="12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3431332" y="2317905"/>
            <a:ext cx="1876807"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29" name="テキスト ボックス 28">
            <a:extLst>
              <a:ext uri="{FF2B5EF4-FFF2-40B4-BE49-F238E27FC236}">
                <a16:creationId xmlns:a16="http://schemas.microsoft.com/office/drawing/2014/main" id="{B3065179-BE7F-4961-A982-95FF8B545785}"/>
              </a:ext>
            </a:extLst>
          </p:cNvPr>
          <p:cNvSpPr txBox="1"/>
          <p:nvPr/>
        </p:nvSpPr>
        <p:spPr>
          <a:xfrm>
            <a:off x="2473310" y="68104"/>
            <a:ext cx="5051018"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400" dirty="0">
                <a:solidFill>
                  <a:schemeClr val="tx1"/>
                </a:solidFill>
              </a:rPr>
              <a:t>※</a:t>
            </a:r>
            <a:r>
              <a:rPr lang="ja-JP" altLang="en-US" sz="1400" dirty="0">
                <a:solidFill>
                  <a:schemeClr val="tx1"/>
                </a:solidFill>
              </a:rPr>
              <a:t>オンサイト</a:t>
            </a:r>
            <a:r>
              <a:rPr lang="en-US" altLang="ja-JP" sz="1400" dirty="0">
                <a:solidFill>
                  <a:schemeClr val="tx1"/>
                </a:solidFill>
              </a:rPr>
              <a:t>PPA</a:t>
            </a:r>
            <a:r>
              <a:rPr lang="ja-JP" altLang="en-US" sz="1400" dirty="0">
                <a:solidFill>
                  <a:schemeClr val="tx1"/>
                </a:solidFill>
              </a:rPr>
              <a:t>モデルで、リースバック契約を締結する例</a:t>
            </a: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5177A4B5-3C2E-4D47-A38B-BAB00F176942}"/>
              </a:ext>
            </a:extLst>
          </p:cNvPr>
          <p:cNvSpPr/>
          <p:nvPr/>
        </p:nvSpPr>
        <p:spPr>
          <a:xfrm>
            <a:off x="1763688" y="4993811"/>
            <a:ext cx="3319547"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代表申請者（代表事業者）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1459135" y="4284575"/>
            <a:ext cx="864097" cy="461665"/>
          </a:xfrm>
          <a:prstGeom prst="rect">
            <a:avLst/>
          </a:prstGeom>
          <a:noFill/>
        </p:spPr>
        <p:txBody>
          <a:bodyPr wrap="square" rtlCol="0">
            <a:spAutoFit/>
          </a:bodyPr>
          <a:lstStyle/>
          <a:p>
            <a:r>
              <a:rPr lang="ja-JP" altLang="en-US" sz="1200" dirty="0"/>
              <a:t>リース料金の</a:t>
            </a:r>
            <a:r>
              <a:rPr kumimoji="1" lang="ja-JP" altLang="en-US" sz="1200" dirty="0"/>
              <a:t>支払</a:t>
            </a:r>
            <a:endParaRPr kumimoji="1" lang="en-US" altLang="ja-JP" sz="1200" dirty="0"/>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2422704" y="400506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2238832" y="402433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C6EAD447-8D99-4552-A036-73326EE53EDA}"/>
              </a:ext>
            </a:extLst>
          </p:cNvPr>
          <p:cNvCxnSpPr>
            <a:cxnSpLocks/>
          </p:cNvCxnSpPr>
          <p:nvPr/>
        </p:nvCxnSpPr>
        <p:spPr>
          <a:xfrm flipH="1">
            <a:off x="4860032" y="3473826"/>
            <a:ext cx="216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直線矢印コネクタ 8">
            <a:extLst>
              <a:ext uri="{FF2B5EF4-FFF2-40B4-BE49-F238E27FC236}">
                <a16:creationId xmlns:a16="http://schemas.microsoft.com/office/drawing/2014/main" id="{C72C2D44-1E6D-4F92-BA09-D661540E3135}"/>
              </a:ext>
            </a:extLst>
          </p:cNvPr>
          <p:cNvCxnSpPr>
            <a:cxnSpLocks/>
          </p:cNvCxnSpPr>
          <p:nvPr/>
        </p:nvCxnSpPr>
        <p:spPr>
          <a:xfrm>
            <a:off x="4924626" y="3654867"/>
            <a:ext cx="216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直線矢印コネクタ 32">
            <a:extLst>
              <a:ext uri="{FF2B5EF4-FFF2-40B4-BE49-F238E27FC236}">
                <a16:creationId xmlns:a16="http://schemas.microsoft.com/office/drawing/2014/main" id="{9B91D88B-2579-4943-A872-45381DBD8D49}"/>
              </a:ext>
            </a:extLst>
          </p:cNvPr>
          <p:cNvCxnSpPr>
            <a:cxnSpLocks/>
          </p:cNvCxnSpPr>
          <p:nvPr/>
        </p:nvCxnSpPr>
        <p:spPr>
          <a:xfrm flipV="1">
            <a:off x="4139952" y="400506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AC191C0-FD0D-4519-ABC9-C9F193585AFA}"/>
              </a:ext>
            </a:extLst>
          </p:cNvPr>
          <p:cNvCxnSpPr>
            <a:cxnSpLocks/>
          </p:cNvCxnSpPr>
          <p:nvPr/>
        </p:nvCxnSpPr>
        <p:spPr>
          <a:xfrm>
            <a:off x="4283968" y="400506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A9BCD0AD-6D65-452E-AA58-127C63EC6591}"/>
              </a:ext>
            </a:extLst>
          </p:cNvPr>
          <p:cNvSpPr txBox="1"/>
          <p:nvPr/>
        </p:nvSpPr>
        <p:spPr>
          <a:xfrm>
            <a:off x="4231979" y="4348598"/>
            <a:ext cx="1047221" cy="276999"/>
          </a:xfrm>
          <a:prstGeom prst="rect">
            <a:avLst/>
          </a:prstGeom>
          <a:noFill/>
        </p:spPr>
        <p:txBody>
          <a:bodyPr wrap="square" rtlCol="0">
            <a:spAutoFit/>
          </a:bodyPr>
          <a:lstStyle/>
          <a:p>
            <a:r>
              <a:rPr lang="ja-JP" altLang="en-US" sz="1200" dirty="0"/>
              <a:t>設備の売却</a:t>
            </a:r>
          </a:p>
        </p:txBody>
      </p:sp>
      <p:sp>
        <p:nvSpPr>
          <p:cNvPr id="39" name="テキスト ボックス 38">
            <a:extLst>
              <a:ext uri="{FF2B5EF4-FFF2-40B4-BE49-F238E27FC236}">
                <a16:creationId xmlns:a16="http://schemas.microsoft.com/office/drawing/2014/main" id="{F989AD8C-9314-452F-BC4B-29FC258670A4}"/>
              </a:ext>
            </a:extLst>
          </p:cNvPr>
          <p:cNvSpPr txBox="1"/>
          <p:nvPr/>
        </p:nvSpPr>
        <p:spPr>
          <a:xfrm>
            <a:off x="54302" y="4883509"/>
            <a:ext cx="1665212"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grpSp>
        <p:nvGrpSpPr>
          <p:cNvPr id="40" name="グループ化 39"/>
          <p:cNvGrpSpPr/>
          <p:nvPr/>
        </p:nvGrpSpPr>
        <p:grpSpPr>
          <a:xfrm flipH="1">
            <a:off x="1211376" y="1628799"/>
            <a:ext cx="748318" cy="1710533"/>
            <a:chOff x="7092280" y="1899992"/>
            <a:chExt cx="648072" cy="1889048"/>
          </a:xfrm>
        </p:grpSpPr>
        <p:cxnSp>
          <p:nvCxnSpPr>
            <p:cNvPr id="41" name="直線矢印コネクタ 40"/>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44" name="グループ化 43"/>
          <p:cNvGrpSpPr/>
          <p:nvPr/>
        </p:nvGrpSpPr>
        <p:grpSpPr>
          <a:xfrm flipH="1">
            <a:off x="1226883" y="3539213"/>
            <a:ext cx="649664" cy="1889048"/>
            <a:chOff x="7092280" y="1899992"/>
            <a:chExt cx="648072" cy="1889048"/>
          </a:xfrm>
        </p:grpSpPr>
        <p:cxnSp>
          <p:nvCxnSpPr>
            <p:cNvPr id="45" name="直線矢印コネクタ 4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8" name="テキスト ボックス 47">
            <a:extLst>
              <a:ext uri="{FF2B5EF4-FFF2-40B4-BE49-F238E27FC236}">
                <a16:creationId xmlns:a16="http://schemas.microsoft.com/office/drawing/2014/main" id="{F989AD8C-9314-452F-BC4B-29FC258670A4}"/>
              </a:ext>
            </a:extLst>
          </p:cNvPr>
          <p:cNvSpPr txBox="1"/>
          <p:nvPr/>
        </p:nvSpPr>
        <p:spPr>
          <a:xfrm>
            <a:off x="53802" y="1738019"/>
            <a:ext cx="1913059"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sp>
        <p:nvSpPr>
          <p:cNvPr id="38" name="角丸四角形 37"/>
          <p:cNvSpPr/>
          <p:nvPr/>
        </p:nvSpPr>
        <p:spPr>
          <a:xfrm>
            <a:off x="1462775" y="2863130"/>
            <a:ext cx="3816423" cy="315815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角丸四角形 6">
            <a:extLst>
              <a:ext uri="{FF2B5EF4-FFF2-40B4-BE49-F238E27FC236}">
                <a16:creationId xmlns:a16="http://schemas.microsoft.com/office/drawing/2014/main" id="{6FBA83B8-EBDE-49AA-88E4-B3292C8F7B10}"/>
              </a:ext>
            </a:extLst>
          </p:cNvPr>
          <p:cNvSpPr/>
          <p:nvPr/>
        </p:nvSpPr>
        <p:spPr>
          <a:xfrm>
            <a:off x="1737932" y="1058296"/>
            <a:ext cx="3073477" cy="11670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66E96DAC-2929-47CC-A102-8DCBB533A37D}"/>
              </a:ext>
            </a:extLst>
          </p:cNvPr>
          <p:cNvSpPr txBox="1"/>
          <p:nvPr/>
        </p:nvSpPr>
        <p:spPr>
          <a:xfrm>
            <a:off x="1329992" y="2432822"/>
            <a:ext cx="1796679" cy="307777"/>
          </a:xfrm>
          <a:prstGeom prst="rect">
            <a:avLst/>
          </a:prstGeom>
          <a:noFill/>
        </p:spPr>
        <p:txBody>
          <a:bodyPr wrap="square" rtlCol="0">
            <a:spAutoFit/>
          </a:bodyPr>
          <a:lstStyle/>
          <a:p>
            <a:r>
              <a:rPr lang="ja-JP" altLang="en-US" sz="1400" dirty="0"/>
              <a:t>サービス料金の支払</a:t>
            </a:r>
          </a:p>
        </p:txBody>
      </p:sp>
      <p:sp>
        <p:nvSpPr>
          <p:cNvPr id="53" name="正方形/長方形 52">
            <a:extLst>
              <a:ext uri="{FF2B5EF4-FFF2-40B4-BE49-F238E27FC236}">
                <a16:creationId xmlns:a16="http://schemas.microsoft.com/office/drawing/2014/main" id="{DFD26EF3-D0AF-4E06-BC5A-0413A7D5F6B6}"/>
              </a:ext>
            </a:extLst>
          </p:cNvPr>
          <p:cNvSpPr/>
          <p:nvPr/>
        </p:nvSpPr>
        <p:spPr>
          <a:xfrm>
            <a:off x="7114838" y="306905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54" name="正方形/長方形 53">
            <a:extLst>
              <a:ext uri="{FF2B5EF4-FFF2-40B4-BE49-F238E27FC236}">
                <a16:creationId xmlns:a16="http://schemas.microsoft.com/office/drawing/2014/main" id="{1B8AA171-BBCF-4F06-81E9-F7C1D5D3B44A}"/>
              </a:ext>
            </a:extLst>
          </p:cNvPr>
          <p:cNvSpPr/>
          <p:nvPr/>
        </p:nvSpPr>
        <p:spPr>
          <a:xfrm>
            <a:off x="1966861" y="1144009"/>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56" name="テキスト ボックス 55">
            <a:extLst>
              <a:ext uri="{FF2B5EF4-FFF2-40B4-BE49-F238E27FC236}">
                <a16:creationId xmlns:a16="http://schemas.microsoft.com/office/drawing/2014/main" id="{24411156-6956-42FC-B6F1-B3DB3237748A}"/>
              </a:ext>
            </a:extLst>
          </p:cNvPr>
          <p:cNvSpPr txBox="1"/>
          <p:nvPr/>
        </p:nvSpPr>
        <p:spPr>
          <a:xfrm>
            <a:off x="3402558" y="4235874"/>
            <a:ext cx="859031" cy="461665"/>
          </a:xfrm>
          <a:prstGeom prst="rect">
            <a:avLst/>
          </a:prstGeom>
          <a:noFill/>
        </p:spPr>
        <p:txBody>
          <a:bodyPr wrap="square" rtlCol="0">
            <a:spAutoFit/>
          </a:bodyPr>
          <a:lstStyle/>
          <a:p>
            <a:r>
              <a:rPr lang="ja-JP" altLang="en-US" sz="1200" dirty="0"/>
              <a:t>売却代金の支払</a:t>
            </a:r>
            <a:endParaRPr kumimoji="1" lang="en-US" altLang="ja-JP" sz="1200" dirty="0"/>
          </a:p>
        </p:txBody>
      </p:sp>
      <p:sp>
        <p:nvSpPr>
          <p:cNvPr id="57" name="テキスト ボックス 56">
            <a:extLst>
              <a:ext uri="{FF2B5EF4-FFF2-40B4-BE49-F238E27FC236}">
                <a16:creationId xmlns:a16="http://schemas.microsoft.com/office/drawing/2014/main" id="{F52CDB76-55BC-40E1-A6E3-1549CAA1A318}"/>
              </a:ext>
            </a:extLst>
          </p:cNvPr>
          <p:cNvSpPr txBox="1"/>
          <p:nvPr/>
        </p:nvSpPr>
        <p:spPr>
          <a:xfrm>
            <a:off x="2411581" y="4099908"/>
            <a:ext cx="1047221" cy="830997"/>
          </a:xfrm>
          <a:prstGeom prst="rect">
            <a:avLst/>
          </a:prstGeom>
          <a:noFill/>
        </p:spPr>
        <p:txBody>
          <a:bodyPr wrap="square" rtlCol="0">
            <a:spAutoFit/>
          </a:bodyPr>
          <a:lstStyle/>
          <a:p>
            <a:r>
              <a:rPr lang="ja-JP" altLang="en-US" sz="1200" dirty="0"/>
              <a:t>太陽光発電設備・定置用蓄電池の提供</a:t>
            </a:r>
            <a:endParaRPr lang="en-US" altLang="ja-JP" sz="1200" dirty="0"/>
          </a:p>
        </p:txBody>
      </p:sp>
      <p:sp>
        <p:nvSpPr>
          <p:cNvPr id="58" name="テキスト ボックス 57">
            <a:extLst>
              <a:ext uri="{FF2B5EF4-FFF2-40B4-BE49-F238E27FC236}">
                <a16:creationId xmlns:a16="http://schemas.microsoft.com/office/drawing/2014/main" id="{A828CF5B-11D1-4A8F-90DE-440114DBBD5C}"/>
              </a:ext>
            </a:extLst>
          </p:cNvPr>
          <p:cNvSpPr txBox="1"/>
          <p:nvPr/>
        </p:nvSpPr>
        <p:spPr>
          <a:xfrm>
            <a:off x="5228245" y="524445"/>
            <a:ext cx="3808303"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en-US" altLang="ja-JP" sz="1400" dirty="0"/>
              <a:t>PPA</a:t>
            </a:r>
            <a:r>
              <a:rPr kumimoji="1" lang="ja-JP" altLang="en-US" sz="1400" dirty="0"/>
              <a:t>事業者を</a:t>
            </a:r>
            <a:r>
              <a:rPr kumimoji="1" lang="ja-JP" altLang="en-US" sz="1400" dirty="0">
                <a:solidFill>
                  <a:srgbClr val="FF0000"/>
                </a:solidFill>
              </a:rPr>
              <a:t>代表申請者</a:t>
            </a:r>
            <a:r>
              <a:rPr kumimoji="1" lang="ja-JP" altLang="en-US" sz="1400" dirty="0"/>
              <a:t>とすることも可能です。</a:t>
            </a:r>
            <a:endParaRPr kumimoji="1" lang="en-US" altLang="ja-JP" sz="1400" dirty="0"/>
          </a:p>
          <a:p>
            <a:pPr marL="285750" indent="-285750">
              <a:buFont typeface="Wingdings" panose="05000000000000000000" pitchFamily="2" charset="2"/>
              <a:buChar char="Ø"/>
            </a:pPr>
            <a:r>
              <a:rPr kumimoji="1" lang="ja-JP" altLang="en-US" sz="1400" dirty="0"/>
              <a:t>リース事業者を</a:t>
            </a:r>
            <a:r>
              <a:rPr kumimoji="1" lang="ja-JP" altLang="en-US" sz="1400" dirty="0">
                <a:solidFill>
                  <a:srgbClr val="FF0000"/>
                </a:solidFill>
              </a:rPr>
              <a:t>補助事業者（代表申請者または共同申請者）</a:t>
            </a:r>
            <a:r>
              <a:rPr kumimoji="1" lang="ja-JP" altLang="en-US" sz="1400" dirty="0"/>
              <a:t>に含めず、</a:t>
            </a:r>
            <a:r>
              <a:rPr kumimoji="1" lang="en-US" altLang="ja-JP" sz="1400" dirty="0"/>
              <a:t>PPA</a:t>
            </a:r>
            <a:r>
              <a:rPr kumimoji="1" lang="ja-JP" altLang="en-US" sz="1400" dirty="0"/>
              <a:t>事業者のみの申請とすることは認められません。</a:t>
            </a:r>
          </a:p>
        </p:txBody>
      </p:sp>
      <p:sp>
        <p:nvSpPr>
          <p:cNvPr id="2" name="テキスト ボックス 1">
            <a:extLst>
              <a:ext uri="{FF2B5EF4-FFF2-40B4-BE49-F238E27FC236}">
                <a16:creationId xmlns:a16="http://schemas.microsoft.com/office/drawing/2014/main" id="{05219852-E1F6-2DA4-8252-B53549BD6972}"/>
              </a:ext>
            </a:extLst>
          </p:cNvPr>
          <p:cNvSpPr txBox="1"/>
          <p:nvPr/>
        </p:nvSpPr>
        <p:spPr>
          <a:xfrm>
            <a:off x="5338473" y="3716557"/>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4" name="テキスト ボックス 3">
            <a:extLst>
              <a:ext uri="{FF2B5EF4-FFF2-40B4-BE49-F238E27FC236}">
                <a16:creationId xmlns:a16="http://schemas.microsoft.com/office/drawing/2014/main" id="{237878BA-D4B4-46EF-0A92-1D3D9D5535C4}"/>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spTree>
    <p:extLst>
      <p:ext uri="{BB962C8B-B14F-4D97-AF65-F5344CB8AC3E}">
        <p14:creationId xmlns:p14="http://schemas.microsoft.com/office/powerpoint/2010/main" val="194453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1461035" y="2864769"/>
            <a:ext cx="3440886" cy="969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a:t>
            </a:r>
            <a:r>
              <a:rPr lang="ja-JP" altLang="en-US" sz="1600" dirty="0">
                <a:solidFill>
                  <a:prstClr val="white"/>
                </a:solidFill>
                <a:latin typeface="+mj-ea"/>
              </a:rPr>
              <a:t>リース事業者</a:t>
            </a:r>
            <a:r>
              <a:rPr lang="en-US" altLang="ja-JP" sz="1600" dirty="0">
                <a:solidFill>
                  <a:prstClr val="white"/>
                </a:solidFill>
                <a:latin typeface="+mj-ea"/>
              </a:rPr>
              <a:t>A</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1714182" y="811943"/>
            <a:ext cx="3011350" cy="1168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528816" y="206736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56550" y="2064117"/>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534619" y="3917774"/>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131840" y="3927356"/>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528816" y="4039702"/>
            <a:ext cx="2367834" cy="738664"/>
          </a:xfrm>
          <a:prstGeom prst="rect">
            <a:avLst/>
          </a:prstGeom>
          <a:noFill/>
        </p:spPr>
        <p:txBody>
          <a:bodyPr wrap="square" rtlCol="0">
            <a:spAutoFit/>
          </a:bodyPr>
          <a:lstStyle/>
          <a:p>
            <a:r>
              <a:rPr lang="ja-JP" altLang="en-US" sz="1400" dirty="0"/>
              <a:t>需要地に太陽光発電設備・定置用蓄電池・充放電設備を設置</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11760" y="76473"/>
            <a:ext cx="6586471" cy="2616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100" dirty="0">
                <a:solidFill>
                  <a:schemeClr val="tx1"/>
                </a:solidFill>
              </a:rPr>
              <a:t>※</a:t>
            </a:r>
            <a:r>
              <a:rPr lang="ja-JP" altLang="en-US" sz="1100" dirty="0">
                <a:solidFill>
                  <a:schemeClr val="tx1"/>
                </a:solidFill>
              </a:rPr>
              <a:t>リースモデルで、別のリース事業者と車載型蓄電池（</a:t>
            </a:r>
            <a:r>
              <a:rPr lang="en-US" altLang="ja-JP" sz="1100" dirty="0">
                <a:solidFill>
                  <a:schemeClr val="tx1"/>
                </a:solidFill>
              </a:rPr>
              <a:t>EV</a:t>
            </a:r>
            <a:r>
              <a:rPr lang="ja-JP" altLang="en-US" sz="1100" dirty="0">
                <a:solidFill>
                  <a:schemeClr val="tx1"/>
                </a:solidFill>
              </a:rPr>
              <a:t>）のリース契約をする例</a:t>
            </a:r>
            <a:endParaRPr kumimoji="1" lang="ja-JP" altLang="en-US" sz="1100" dirty="0">
              <a:solidFill>
                <a:schemeClr val="tx1"/>
              </a:solidFill>
            </a:endParaRPr>
          </a:p>
        </p:txBody>
      </p:sp>
      <p:grpSp>
        <p:nvGrpSpPr>
          <p:cNvPr id="13" name="グループ化 12"/>
          <p:cNvGrpSpPr/>
          <p:nvPr/>
        </p:nvGrpSpPr>
        <p:grpSpPr>
          <a:xfrm>
            <a:off x="4820199" y="1775554"/>
            <a:ext cx="932817" cy="1639232"/>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5660803" y="2833226"/>
            <a:ext cx="1575492"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sp>
        <p:nvSpPr>
          <p:cNvPr id="7" name="角丸四角形 6"/>
          <p:cNvSpPr/>
          <p:nvPr/>
        </p:nvSpPr>
        <p:spPr>
          <a:xfrm>
            <a:off x="1298961" y="2790614"/>
            <a:ext cx="3803727" cy="112716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1FC9AC10-BB69-4606-9B25-EF1B3AB383F2}"/>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cxnSp>
        <p:nvCxnSpPr>
          <p:cNvPr id="29" name="直線矢印コネクタ 28">
            <a:extLst>
              <a:ext uri="{FF2B5EF4-FFF2-40B4-BE49-F238E27FC236}">
                <a16:creationId xmlns:a16="http://schemas.microsoft.com/office/drawing/2014/main" id="{898744C5-A539-4BF8-8849-88B10BA521FD}"/>
              </a:ext>
            </a:extLst>
          </p:cNvPr>
          <p:cNvCxnSpPr>
            <a:cxnSpLocks/>
          </p:cNvCxnSpPr>
          <p:nvPr/>
        </p:nvCxnSpPr>
        <p:spPr>
          <a:xfrm flipH="1">
            <a:off x="4879998" y="980728"/>
            <a:ext cx="162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直線矢印コネクタ 30">
            <a:extLst>
              <a:ext uri="{FF2B5EF4-FFF2-40B4-BE49-F238E27FC236}">
                <a16:creationId xmlns:a16="http://schemas.microsoft.com/office/drawing/2014/main" id="{6DE5E448-5649-4C6D-A419-8C3391CDDBF4}"/>
              </a:ext>
            </a:extLst>
          </p:cNvPr>
          <p:cNvCxnSpPr>
            <a:cxnSpLocks/>
          </p:cNvCxnSpPr>
          <p:nvPr/>
        </p:nvCxnSpPr>
        <p:spPr>
          <a:xfrm>
            <a:off x="4914080" y="1219046"/>
            <a:ext cx="162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テキスト ボックス 31">
            <a:extLst>
              <a:ext uri="{FF2B5EF4-FFF2-40B4-BE49-F238E27FC236}">
                <a16:creationId xmlns:a16="http://schemas.microsoft.com/office/drawing/2014/main" id="{30EEA4FD-7276-49C8-9A09-2128E8D6B560}"/>
              </a:ext>
            </a:extLst>
          </p:cNvPr>
          <p:cNvSpPr txBox="1"/>
          <p:nvPr/>
        </p:nvSpPr>
        <p:spPr>
          <a:xfrm>
            <a:off x="4844993" y="658009"/>
            <a:ext cx="1815239" cy="307777"/>
          </a:xfrm>
          <a:prstGeom prst="rect">
            <a:avLst/>
          </a:prstGeom>
          <a:noFill/>
        </p:spPr>
        <p:txBody>
          <a:bodyPr wrap="square" rtlCol="0">
            <a:spAutoFit/>
          </a:bodyPr>
          <a:lstStyle/>
          <a:p>
            <a:r>
              <a:rPr lang="ja-JP" altLang="en-US" sz="1400" dirty="0"/>
              <a:t>車載型蓄電池の使用</a:t>
            </a:r>
            <a:endParaRPr lang="en-US" altLang="ja-JP" sz="1400" dirty="0"/>
          </a:p>
        </p:txBody>
      </p:sp>
      <p:sp>
        <p:nvSpPr>
          <p:cNvPr id="34" name="角丸四角形 6">
            <a:extLst>
              <a:ext uri="{FF2B5EF4-FFF2-40B4-BE49-F238E27FC236}">
                <a16:creationId xmlns:a16="http://schemas.microsoft.com/office/drawing/2014/main" id="{6FBA83B8-EBDE-49AA-88E4-B3292C8F7B10}"/>
              </a:ext>
            </a:extLst>
          </p:cNvPr>
          <p:cNvSpPr/>
          <p:nvPr/>
        </p:nvSpPr>
        <p:spPr>
          <a:xfrm>
            <a:off x="1545128" y="720711"/>
            <a:ext cx="3295760" cy="137679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A6A8E780-0D76-4A8B-B19A-64BB52BE2A21}"/>
              </a:ext>
            </a:extLst>
          </p:cNvPr>
          <p:cNvSpPr txBox="1"/>
          <p:nvPr/>
        </p:nvSpPr>
        <p:spPr>
          <a:xfrm>
            <a:off x="1298961" y="2306753"/>
            <a:ext cx="1904691" cy="307777"/>
          </a:xfrm>
          <a:prstGeom prst="rect">
            <a:avLst/>
          </a:prstGeom>
          <a:noFill/>
        </p:spPr>
        <p:txBody>
          <a:bodyPr wrap="square" rtlCol="0">
            <a:spAutoFit/>
          </a:bodyPr>
          <a:lstStyle/>
          <a:p>
            <a:r>
              <a:rPr lang="ja-JP" altLang="en-US" sz="1400" dirty="0"/>
              <a:t>リース料金の支払</a:t>
            </a:r>
          </a:p>
        </p:txBody>
      </p:sp>
      <p:sp>
        <p:nvSpPr>
          <p:cNvPr id="38" name="正方形/長方形 37">
            <a:extLst>
              <a:ext uri="{FF2B5EF4-FFF2-40B4-BE49-F238E27FC236}">
                <a16:creationId xmlns:a16="http://schemas.microsoft.com/office/drawing/2014/main" id="{F79D6C3A-26DB-4BFE-8FBD-D0F5B04A6513}"/>
              </a:ext>
            </a:extLst>
          </p:cNvPr>
          <p:cNvSpPr/>
          <p:nvPr/>
        </p:nvSpPr>
        <p:spPr>
          <a:xfrm>
            <a:off x="2322262" y="482970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39" name="正方形/長方形 38">
            <a:extLst>
              <a:ext uri="{FF2B5EF4-FFF2-40B4-BE49-F238E27FC236}">
                <a16:creationId xmlns:a16="http://schemas.microsoft.com/office/drawing/2014/main" id="{12944397-8A06-42DF-A2A3-395D4D6FB896}"/>
              </a:ext>
            </a:extLst>
          </p:cNvPr>
          <p:cNvSpPr/>
          <p:nvPr/>
        </p:nvSpPr>
        <p:spPr>
          <a:xfrm>
            <a:off x="6691201" y="785447"/>
            <a:ext cx="1979067" cy="12698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lang="en-US" altLang="ja-JP" sz="1600" dirty="0"/>
              <a:t>B</a:t>
            </a:r>
            <a:r>
              <a:rPr kumimoji="1" lang="en-US" altLang="ja-JP" sz="1600" dirty="0"/>
              <a:t>】</a:t>
            </a:r>
          </a:p>
          <a:p>
            <a:pPr algn="ctr"/>
            <a:r>
              <a:rPr kumimoji="1" lang="ja-JP" altLang="en-US" sz="1600" dirty="0">
                <a:solidFill>
                  <a:srgbClr val="FF0000"/>
                </a:solidFill>
              </a:rPr>
              <a:t>共同申請者</a:t>
            </a:r>
            <a:br>
              <a:rPr kumimoji="1" lang="en-US" altLang="ja-JP" sz="1600" dirty="0">
                <a:solidFill>
                  <a:srgbClr val="FF0000"/>
                </a:solidFill>
              </a:rPr>
            </a:br>
            <a:r>
              <a:rPr kumimoji="1" lang="ja-JP" altLang="en-US" sz="1600" dirty="0">
                <a:solidFill>
                  <a:srgbClr val="FF0000"/>
                </a:solidFill>
              </a:rPr>
              <a:t>（代表事業者）</a:t>
            </a:r>
            <a:endParaRPr kumimoji="1" lang="ja-JP" altLang="en-US" sz="1600" dirty="0"/>
          </a:p>
        </p:txBody>
      </p:sp>
      <p:sp>
        <p:nvSpPr>
          <p:cNvPr id="40" name="テキスト ボックス 39">
            <a:extLst>
              <a:ext uri="{FF2B5EF4-FFF2-40B4-BE49-F238E27FC236}">
                <a16:creationId xmlns:a16="http://schemas.microsoft.com/office/drawing/2014/main" id="{1AF036AA-7E31-433A-980E-2DB75E28CCAA}"/>
              </a:ext>
            </a:extLst>
          </p:cNvPr>
          <p:cNvSpPr txBox="1"/>
          <p:nvPr/>
        </p:nvSpPr>
        <p:spPr>
          <a:xfrm>
            <a:off x="6012160" y="4205515"/>
            <a:ext cx="2862883"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補助金の交付は</a:t>
            </a:r>
            <a:r>
              <a:rPr kumimoji="1" lang="ja-JP" altLang="en-US" sz="1400" dirty="0">
                <a:solidFill>
                  <a:srgbClr val="FF0000"/>
                </a:solidFill>
              </a:rPr>
              <a:t>代表申請者</a:t>
            </a:r>
            <a:r>
              <a:rPr kumimoji="1" lang="ja-JP" altLang="en-US" sz="1400" dirty="0"/>
              <a:t>のみに行います。補助金の振り分けは事業者間で適切に行ってください。</a:t>
            </a:r>
          </a:p>
        </p:txBody>
      </p:sp>
      <p:sp>
        <p:nvSpPr>
          <p:cNvPr id="2" name="テキスト ボックス 1">
            <a:extLst>
              <a:ext uri="{FF2B5EF4-FFF2-40B4-BE49-F238E27FC236}">
                <a16:creationId xmlns:a16="http://schemas.microsoft.com/office/drawing/2014/main" id="{C81838B0-A745-E74D-34A3-457AFB7A5CE2}"/>
              </a:ext>
            </a:extLst>
          </p:cNvPr>
          <p:cNvSpPr txBox="1"/>
          <p:nvPr/>
        </p:nvSpPr>
        <p:spPr>
          <a:xfrm>
            <a:off x="1461035" y="4205515"/>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5" name="テキスト ボックス 4">
            <a:extLst>
              <a:ext uri="{FF2B5EF4-FFF2-40B4-BE49-F238E27FC236}">
                <a16:creationId xmlns:a16="http://schemas.microsoft.com/office/drawing/2014/main" id="{E5CAC70F-3CB1-4B18-4771-8F63814BAF42}"/>
              </a:ext>
            </a:extLst>
          </p:cNvPr>
          <p:cNvSpPr txBox="1"/>
          <p:nvPr/>
        </p:nvSpPr>
        <p:spPr>
          <a:xfrm>
            <a:off x="4892996" y="1299824"/>
            <a:ext cx="1709979" cy="307777"/>
          </a:xfrm>
          <a:prstGeom prst="rect">
            <a:avLst/>
          </a:prstGeom>
          <a:noFill/>
        </p:spPr>
        <p:txBody>
          <a:bodyPr wrap="square" rtlCol="0">
            <a:spAutoFit/>
          </a:bodyPr>
          <a:lstStyle/>
          <a:p>
            <a:r>
              <a:rPr lang="ja-JP" altLang="en-US" sz="1400" dirty="0"/>
              <a:t>リース料金の支払</a:t>
            </a:r>
            <a:endParaRPr kumimoji="1" lang="ja-JP" altLang="en-US" sz="1400" dirty="0"/>
          </a:p>
        </p:txBody>
      </p:sp>
      <p:sp>
        <p:nvSpPr>
          <p:cNvPr id="8" name="テキスト ボックス 7">
            <a:extLst>
              <a:ext uri="{FF2B5EF4-FFF2-40B4-BE49-F238E27FC236}">
                <a16:creationId xmlns:a16="http://schemas.microsoft.com/office/drawing/2014/main" id="{68BA8516-65DF-D2AD-EAA7-AAEBC880F949}"/>
              </a:ext>
            </a:extLst>
          </p:cNvPr>
          <p:cNvSpPr txBox="1"/>
          <p:nvPr/>
        </p:nvSpPr>
        <p:spPr>
          <a:xfrm>
            <a:off x="3529524" y="2223436"/>
            <a:ext cx="3023805" cy="523220"/>
          </a:xfrm>
          <a:prstGeom prst="rect">
            <a:avLst/>
          </a:prstGeom>
          <a:noFill/>
        </p:spPr>
        <p:txBody>
          <a:bodyPr wrap="square" rtlCol="0">
            <a:spAutoFit/>
          </a:bodyPr>
          <a:lstStyle/>
          <a:p>
            <a:r>
              <a:rPr lang="ja-JP" altLang="en-US" sz="1400" dirty="0"/>
              <a:t>太陽光発電設備・定置用蓄電池・充放電設備の使用</a:t>
            </a:r>
            <a:endParaRPr lang="en-US" altLang="ja-JP" sz="1400" dirty="0"/>
          </a:p>
        </p:txBody>
      </p:sp>
      <p:sp>
        <p:nvSpPr>
          <p:cNvPr id="9" name="角丸四角形 6">
            <a:extLst>
              <a:ext uri="{FF2B5EF4-FFF2-40B4-BE49-F238E27FC236}">
                <a16:creationId xmlns:a16="http://schemas.microsoft.com/office/drawing/2014/main" id="{B4AA9509-93B0-68F1-5938-8981A9ACE8F2}"/>
              </a:ext>
            </a:extLst>
          </p:cNvPr>
          <p:cNvSpPr/>
          <p:nvPr/>
        </p:nvSpPr>
        <p:spPr>
          <a:xfrm>
            <a:off x="6588224" y="678325"/>
            <a:ext cx="2223747" cy="148405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Tree>
    <p:extLst>
      <p:ext uri="{BB962C8B-B14F-4D97-AF65-F5344CB8AC3E}">
        <p14:creationId xmlns:p14="http://schemas.microsoft.com/office/powerpoint/2010/main" val="986253772"/>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4">
      <a:majorFont>
        <a:latin typeface="Segoe UI"/>
        <a:ea typeface="游ゴシック Medium"/>
        <a:cs typeface=""/>
      </a:majorFont>
      <a:minorFont>
        <a:latin typeface="Segoe UI"/>
        <a:ea typeface="游ゴシック Mediu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8E969926-C35E-4B9C-93F7-57A51276E4E6}" vid="{CB478695-38CA-4AB5-81A7-0DBA352C88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905914951680140A6AB41281DB37ABD" ma:contentTypeVersion="15" ma:contentTypeDescription="新しいドキュメントを作成します。" ma:contentTypeScope="" ma:versionID="0049d406de5e9c9460c32133d1056f00">
  <xsd:schema xmlns:xsd="http://www.w3.org/2001/XMLSchema" xmlns:xs="http://www.w3.org/2001/XMLSchema" xmlns:p="http://schemas.microsoft.com/office/2006/metadata/properties" xmlns:ns2="1c8094e6-b943-4f7f-ad42-f7be029d92a7" xmlns:ns3="22d15cf7-27b1-4136-b3fc-8d1c240fa939" targetNamespace="http://schemas.microsoft.com/office/2006/metadata/properties" ma:root="true" ma:fieldsID="8d52df779367a79b40a6785fd9dc21c7" ns2:_="" ns3:_="">
    <xsd:import namespace="1c8094e6-b943-4f7f-ad42-f7be029d92a7"/>
    <xsd:import namespace="22d15cf7-27b1-4136-b3fc-8d1c240fa93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8094e6-b943-4f7f-ad42-f7be029d92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description="" ma:hidden="true" ma:indexed="true" ma:internalName="MediaServiceDateTaken" ma:readOnly="true">
      <xsd:simpleType>
        <xsd:restriction base="dms:Text"/>
      </xsd:simpleType>
    </xsd:element>
    <xsd:element name="MediaServiceObjectDetectorVersions" ma:index="12" nillable="true" ma:displayName="MediaServiceObjectDetectorVersions" ma:description=""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86517c5f-9894-42f1-95c8-805871939da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2d15cf7-27b1-4136-b3fc-8d1c240fa93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9564407b-ac1d-404e-b7b1-a5657502f81b}" ma:internalName="TaxCatchAll" ma:showField="CatchAllData" ma:web="22d15cf7-27b1-4136-b3fc-8d1c240fa939">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8094e6-b943-4f7f-ad42-f7be029d92a7">
      <Terms xmlns="http://schemas.microsoft.com/office/infopath/2007/PartnerControls"/>
    </lcf76f155ced4ddcb4097134ff3c332f>
    <TaxCatchAll xmlns="22d15cf7-27b1-4136-b3fc-8d1c240fa939" xsi:nil="true"/>
  </documentManagement>
</p:properties>
</file>

<file path=customXml/itemProps1.xml><?xml version="1.0" encoding="utf-8"?>
<ds:datastoreItem xmlns:ds="http://schemas.openxmlformats.org/officeDocument/2006/customXml" ds:itemID="{D5F29AA8-3105-4012-874B-758313541216}"/>
</file>

<file path=customXml/itemProps2.xml><?xml version="1.0" encoding="utf-8"?>
<ds:datastoreItem xmlns:ds="http://schemas.openxmlformats.org/officeDocument/2006/customXml" ds:itemID="{90741707-E8DE-4171-9F9D-3F657F9EC2D7}"/>
</file>

<file path=customXml/itemProps3.xml><?xml version="1.0" encoding="utf-8"?>
<ds:datastoreItem xmlns:ds="http://schemas.openxmlformats.org/officeDocument/2006/customXml" ds:itemID="{00E95D2F-E84A-4050-8585-16F3C696BF80}"/>
</file>

<file path=docProps/app.xml><?xml version="1.0" encoding="utf-8"?>
<Properties xmlns="http://schemas.openxmlformats.org/officeDocument/2006/extended-properties" xmlns:vt="http://schemas.openxmlformats.org/officeDocument/2006/docPropsVTypes">
  <Template>blank</Template>
  <TotalTime>0</TotalTime>
  <Words>1206</Words>
  <Application>Microsoft Office PowerPoint</Application>
  <PresentationFormat>画面に合わせる (4:3)</PresentationFormat>
  <Paragraphs>142</Paragraphs>
  <Slides>9</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ＭＳ Ｐゴシック</vt:lpstr>
      <vt:lpstr>游ゴシック</vt:lpstr>
      <vt:lpstr>Arial</vt:lpstr>
      <vt:lpstr>Segoe UI</vt:lpstr>
      <vt:lpstr>Wingdings</vt:lpstr>
      <vt:lpstr>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2020-02-06T04:56:37Z</dcterms:created>
  <dcterms:modified xsi:type="dcterms:W3CDTF">2025-03-30T15:16:02Z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0x0101004905914951680140A6AB41281DB37ABD</vt:lpwstr>
  </property>
</Properties>
</file>