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  <p:sldMasterId id="2147483672" r:id="rId2"/>
  </p:sldMasterIdLst>
  <p:sldIdLst>
    <p:sldId id="259" r:id="rId3"/>
    <p:sldId id="258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551" autoAdjust="0"/>
    <p:restoredTop sz="94660"/>
  </p:normalViewPr>
  <p:slideViewPr>
    <p:cSldViewPr snapToGrid="0">
      <p:cViewPr>
        <p:scale>
          <a:sx n="100" d="100"/>
          <a:sy n="100" d="100"/>
        </p:scale>
        <p:origin x="1506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customXml" Target="../customXml/item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1240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8146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99234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91165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47954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82050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42473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83261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21722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4448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9541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4419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65153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27866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4441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0760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2713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9297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3271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5088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6507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9897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43FAFD-B33D-4E1C-BC1A-7BA693AD2AEC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1769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788E0B-7A9B-49F9-AC16-8F4619649257}" type="datetimeFigureOut">
              <a:rPr kumimoji="1" lang="ja-JP" altLang="en-US" smtClean="0"/>
              <a:t>2024/4/9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7230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/>
          <p:cNvSpPr txBox="1"/>
          <p:nvPr/>
        </p:nvSpPr>
        <p:spPr>
          <a:xfrm>
            <a:off x="152574" y="710535"/>
            <a:ext cx="2749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b="1" u="sng" dirty="0">
                <a:latin typeface="+mn-ea"/>
              </a:rPr>
              <a:t>導入設備の運用説明書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24694" y="6542117"/>
            <a:ext cx="8952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/>
              <a:t>※</a:t>
            </a:r>
            <a:r>
              <a:rPr kumimoji="1" lang="ja-JP" altLang="en-US" sz="1200" dirty="0"/>
              <a:t>必要に応じて、記入する欄の構成や数を変更すること（補助対象要素は全て記載・明示すること）</a:t>
            </a:r>
            <a:r>
              <a:rPr kumimoji="1" lang="ja-JP" altLang="en-US" sz="1400" dirty="0"/>
              <a:t>　　　　　　　　</a:t>
            </a:r>
            <a:r>
              <a:rPr kumimoji="1" lang="en-US" altLang="ja-JP" sz="1400" dirty="0"/>
              <a:t>1/2</a:t>
            </a:r>
            <a:endParaRPr kumimoji="1" lang="ja-JP" altLang="en-US" sz="1400" dirty="0"/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61AD2D78-0F0B-1580-C19B-71F279E2B1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9899823"/>
              </p:ext>
            </p:extLst>
          </p:nvPr>
        </p:nvGraphicFramePr>
        <p:xfrm>
          <a:off x="3478306" y="564776"/>
          <a:ext cx="5465669" cy="57099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86118">
                  <a:extLst>
                    <a:ext uri="{9D8B030D-6E8A-4147-A177-3AD203B41FA5}">
                      <a16:colId xmlns:a16="http://schemas.microsoft.com/office/drawing/2014/main" val="553612515"/>
                    </a:ext>
                  </a:extLst>
                </a:gridCol>
                <a:gridCol w="4479551">
                  <a:extLst>
                    <a:ext uri="{9D8B030D-6E8A-4147-A177-3AD203B41FA5}">
                      <a16:colId xmlns:a16="http://schemas.microsoft.com/office/drawing/2014/main" val="4002155038"/>
                    </a:ext>
                  </a:extLst>
                </a:gridCol>
              </a:tblGrid>
              <a:tr h="296919">
                <a:tc>
                  <a:txBody>
                    <a:bodyPr/>
                    <a:lstStyle/>
                    <a:p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</a:rPr>
                        <a:t>施設の住所：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5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3477774"/>
                  </a:ext>
                </a:extLst>
              </a:tr>
              <a:tr h="274079">
                <a:tc>
                  <a:txBody>
                    <a:bodyPr/>
                    <a:lstStyle/>
                    <a:p>
                      <a:r>
                        <a:rPr kumimoji="1" lang="ja-JP" altLang="en-US" sz="1000" dirty="0"/>
                        <a:t>施設名：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5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6933726"/>
                  </a:ext>
                </a:extLst>
              </a:tr>
            </a:tbl>
          </a:graphicData>
        </a:graphic>
      </p:graphicFrame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4D3C050E-07B5-21F0-F76A-1560241BC8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2440024"/>
              </p:ext>
            </p:extLst>
          </p:nvPr>
        </p:nvGraphicFramePr>
        <p:xfrm>
          <a:off x="209550" y="1172199"/>
          <a:ext cx="8734425" cy="533349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52195">
                  <a:extLst>
                    <a:ext uri="{9D8B030D-6E8A-4147-A177-3AD203B41FA5}">
                      <a16:colId xmlns:a16="http://schemas.microsoft.com/office/drawing/2014/main" val="2601000673"/>
                    </a:ext>
                  </a:extLst>
                </a:gridCol>
                <a:gridCol w="488098">
                  <a:extLst>
                    <a:ext uri="{9D8B030D-6E8A-4147-A177-3AD203B41FA5}">
                      <a16:colId xmlns:a16="http://schemas.microsoft.com/office/drawing/2014/main" val="1345158148"/>
                    </a:ext>
                  </a:extLst>
                </a:gridCol>
                <a:gridCol w="3894132">
                  <a:extLst>
                    <a:ext uri="{9D8B030D-6E8A-4147-A177-3AD203B41FA5}">
                      <a16:colId xmlns:a16="http://schemas.microsoft.com/office/drawing/2014/main" val="3334551750"/>
                    </a:ext>
                  </a:extLst>
                </a:gridCol>
              </a:tblGrid>
              <a:tr h="321938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/>
                        <a:t>導入システム図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/>
                        <a:t>システムの説明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9910291"/>
                  </a:ext>
                </a:extLst>
              </a:tr>
              <a:tr h="1827950">
                <a:tc rowSpan="2" gridSpan="2"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/>
                        <a:t>【</a:t>
                      </a:r>
                      <a:r>
                        <a:rPr kumimoji="1" lang="ja-JP" altLang="en-US" sz="1100" dirty="0"/>
                        <a:t>平常時の動作説明</a:t>
                      </a:r>
                      <a:r>
                        <a:rPr kumimoji="1" lang="en-US" altLang="ja-JP" sz="1100" dirty="0"/>
                        <a:t>】</a:t>
                      </a:r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699828"/>
                  </a:ext>
                </a:extLst>
              </a:tr>
              <a:tr h="1749749">
                <a:tc gridSpan="2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/>
                        <a:t>【</a:t>
                      </a:r>
                      <a:r>
                        <a:rPr kumimoji="1" lang="ja-JP" altLang="en-US" sz="1100" dirty="0"/>
                        <a:t>災害時の動作説明</a:t>
                      </a:r>
                      <a:r>
                        <a:rPr kumimoji="1" lang="en-US" altLang="ja-JP" sz="1100" dirty="0"/>
                        <a:t>】</a:t>
                      </a:r>
                    </a:p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965933"/>
                  </a:ext>
                </a:extLst>
              </a:tr>
              <a:tr h="14338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/>
                        <a:t>【</a:t>
                      </a:r>
                      <a:r>
                        <a:rPr kumimoji="1" lang="ja-JP" altLang="en-US" sz="1100" dirty="0"/>
                        <a:t>システム構成</a:t>
                      </a:r>
                      <a:r>
                        <a:rPr kumimoji="1" lang="en-US" altLang="ja-JP" sz="1100" dirty="0"/>
                        <a:t>】</a:t>
                      </a:r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/>
                        <a:t>【</a:t>
                      </a:r>
                      <a:r>
                        <a:rPr kumimoji="1" lang="ja-JP" altLang="en-US" sz="1100" dirty="0"/>
                        <a:t>特定負荷設備</a:t>
                      </a:r>
                      <a:r>
                        <a:rPr kumimoji="1" lang="en-US" altLang="ja-JP" sz="1100" dirty="0"/>
                        <a:t>】</a:t>
                      </a:r>
                    </a:p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42362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6533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表 14">
            <a:extLst>
              <a:ext uri="{FF2B5EF4-FFF2-40B4-BE49-F238E27FC236}">
                <a16:creationId xmlns:a16="http://schemas.microsoft.com/office/drawing/2014/main" id="{28130F08-B0FE-95C7-A5A7-1DC7A6A719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431609"/>
              </p:ext>
            </p:extLst>
          </p:nvPr>
        </p:nvGraphicFramePr>
        <p:xfrm>
          <a:off x="172319" y="797856"/>
          <a:ext cx="8794868" cy="559717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97434">
                  <a:extLst>
                    <a:ext uri="{9D8B030D-6E8A-4147-A177-3AD203B41FA5}">
                      <a16:colId xmlns:a16="http://schemas.microsoft.com/office/drawing/2014/main" val="1003065110"/>
                    </a:ext>
                  </a:extLst>
                </a:gridCol>
                <a:gridCol w="4397434">
                  <a:extLst>
                    <a:ext uri="{9D8B030D-6E8A-4147-A177-3AD203B41FA5}">
                      <a16:colId xmlns:a16="http://schemas.microsoft.com/office/drawing/2014/main" val="736873449"/>
                    </a:ext>
                  </a:extLst>
                </a:gridCol>
              </a:tblGrid>
              <a:tr h="31656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</a:rPr>
                        <a:t>平常時（昼間）</a:t>
                      </a:r>
                      <a:endParaRPr kumimoji="1" lang="ja-JP" altLang="en-US" sz="11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</a:rPr>
                        <a:t>災害時（昼間）</a:t>
                      </a:r>
                      <a:endParaRPr kumimoji="1" lang="ja-JP" altLang="en-US" sz="11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4169748"/>
                  </a:ext>
                </a:extLst>
              </a:tr>
              <a:tr h="2489780"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72665946"/>
                  </a:ext>
                </a:extLst>
              </a:tr>
              <a:tr h="2920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</a:rPr>
                        <a:t>平常時（夜間）</a:t>
                      </a:r>
                      <a:endParaRPr kumimoji="1" lang="ja-JP" altLang="en-US" sz="11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</a:rPr>
                        <a:t>災害時（夜間）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5629026"/>
                  </a:ext>
                </a:extLst>
              </a:tr>
              <a:tr h="2498815"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9961979"/>
                  </a:ext>
                </a:extLst>
              </a:tr>
            </a:tbl>
          </a:graphicData>
        </a:graphic>
      </p:graphicFrame>
      <p:sp>
        <p:nvSpPr>
          <p:cNvPr id="9" name="テキスト ボックス 8"/>
          <p:cNvSpPr txBox="1"/>
          <p:nvPr/>
        </p:nvSpPr>
        <p:spPr>
          <a:xfrm>
            <a:off x="188450" y="520857"/>
            <a:ext cx="20313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b="1" u="sng" dirty="0">
                <a:latin typeface="+mn-ea"/>
              </a:rPr>
              <a:t>導入設備の運用方法説明図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24694" y="6542117"/>
            <a:ext cx="89771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※</a:t>
            </a:r>
            <a:r>
              <a:rPr kumimoji="1" lang="ja-JP" altLang="en-US" sz="1200" dirty="0"/>
              <a:t>必要に応じて、記入する欄の構成や数を変更すること（補助対象要素は全て記載・明示すること）</a:t>
            </a:r>
            <a:r>
              <a:rPr kumimoji="1" lang="ja-JP" altLang="en-US" sz="1400" dirty="0"/>
              <a:t>　　　　　　　　 </a:t>
            </a:r>
            <a:r>
              <a:rPr kumimoji="1" lang="en-US" altLang="ja-JP" sz="1400" dirty="0"/>
              <a:t>2/2 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509056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E847CB88-887D-DE1B-344C-D605F8F105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5346497"/>
              </p:ext>
            </p:extLst>
          </p:nvPr>
        </p:nvGraphicFramePr>
        <p:xfrm>
          <a:off x="209550" y="1330950"/>
          <a:ext cx="8734425" cy="508003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52195">
                  <a:extLst>
                    <a:ext uri="{9D8B030D-6E8A-4147-A177-3AD203B41FA5}">
                      <a16:colId xmlns:a16="http://schemas.microsoft.com/office/drawing/2014/main" val="2601000673"/>
                    </a:ext>
                  </a:extLst>
                </a:gridCol>
                <a:gridCol w="632555">
                  <a:extLst>
                    <a:ext uri="{9D8B030D-6E8A-4147-A177-3AD203B41FA5}">
                      <a16:colId xmlns:a16="http://schemas.microsoft.com/office/drawing/2014/main" val="1345158148"/>
                    </a:ext>
                  </a:extLst>
                </a:gridCol>
                <a:gridCol w="3749675">
                  <a:extLst>
                    <a:ext uri="{9D8B030D-6E8A-4147-A177-3AD203B41FA5}">
                      <a16:colId xmlns:a16="http://schemas.microsoft.com/office/drawing/2014/main" val="3334551750"/>
                    </a:ext>
                  </a:extLst>
                </a:gridCol>
              </a:tblGrid>
              <a:tr h="274629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/>
                        <a:t>導入システム図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/>
                        <a:t>システムの説明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9910291"/>
                  </a:ext>
                </a:extLst>
              </a:tr>
              <a:tr h="2067796">
                <a:tc rowSpan="2" gridSpan="2"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/>
                        <a:t>【</a:t>
                      </a:r>
                      <a:r>
                        <a:rPr kumimoji="1" lang="ja-JP" altLang="en-US" sz="1100" dirty="0"/>
                        <a:t>平常時の動作説明</a:t>
                      </a:r>
                      <a:r>
                        <a:rPr kumimoji="1" lang="en-US" altLang="ja-JP" sz="1100" dirty="0"/>
                        <a:t>】</a:t>
                      </a:r>
                      <a:br>
                        <a:rPr kumimoji="1" lang="en-US" altLang="ja-JP" sz="1100" dirty="0"/>
                      </a:br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1. </a:t>
                      </a: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太陽光発電電力は、パワーコンディショナの系統出力から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　分電盤を経由して特定負荷設備及び車載型蓄電池へ供給さ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　れる。　　　　　　　　　　　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2. </a:t>
                      </a: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発電電力が特定負荷設備の消費電力より大きい且つ蓄電池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　が満充電でない場合は、この余剰電力は蓄電池に充電され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　る。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3. </a:t>
                      </a: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発電電力が特定負荷設備の消費電力より小さい場合は、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　蓄電池から特定負荷設備へ電力を供給する。（蓄電池容量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　が設定値を割り込むと供給停止し、商用電源から供給）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4. </a:t>
                      </a: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パワーコンディショナの自立運転出力は、平常時には停止</a:t>
                      </a:r>
                    </a:p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699828"/>
                  </a:ext>
                </a:extLst>
              </a:tr>
              <a:tr h="1461435">
                <a:tc gridSpan="2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/>
                        <a:t>【</a:t>
                      </a:r>
                      <a:r>
                        <a:rPr kumimoji="1" lang="ja-JP" altLang="en-US" sz="1100" dirty="0"/>
                        <a:t>災害時の動作説明</a:t>
                      </a:r>
                      <a:r>
                        <a:rPr kumimoji="1" lang="en-US" altLang="ja-JP" sz="1100" dirty="0"/>
                        <a:t>】</a:t>
                      </a:r>
                      <a:br>
                        <a:rPr kumimoji="1" lang="en-US" altLang="ja-JP" sz="1100" dirty="0"/>
                      </a:br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1. </a:t>
                      </a: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災害時に電力系統が停止すると、パワーコンディショナの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　系統出力も自動で停止するため、手動又は自動で自立運転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　系を復帰させる。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2. </a:t>
                      </a: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停電時に太陽光発電がある場合は、パワーコンディショナ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　の自立運転出力から特定負荷設備に電力供給を行う。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3. </a:t>
                      </a: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発電量が特定負荷設備の電力消費量を上回る場合は、余剰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　電力を蓄電池に充電する。下回る場合は、蓄電池から特定</a:t>
                      </a:r>
                      <a:b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</a:b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　負荷設備電力を供給する。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4.</a:t>
                      </a: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車載型蓄電池より特定負荷へ電力を供給する。</a:t>
                      </a:r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965933"/>
                  </a:ext>
                </a:extLst>
              </a:tr>
              <a:tr h="1106926">
                <a:tc>
                  <a:txBody>
                    <a:bodyPr/>
                    <a:lstStyle/>
                    <a:p>
                      <a:r>
                        <a:rPr kumimoji="1" lang="en-US" altLang="ja-JP" sz="1100" dirty="0"/>
                        <a:t>【</a:t>
                      </a:r>
                      <a:r>
                        <a:rPr kumimoji="1" lang="ja-JP" altLang="en-US" sz="1100" dirty="0"/>
                        <a:t>システム構成</a:t>
                      </a:r>
                      <a:r>
                        <a:rPr kumimoji="1" lang="en-US" altLang="ja-JP" sz="1100" dirty="0"/>
                        <a:t>】</a:t>
                      </a:r>
                      <a:br>
                        <a:rPr kumimoji="1" lang="en-US" altLang="ja-JP" sz="1100" dirty="0"/>
                      </a:b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・太陽電池</a:t>
                      </a:r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	240W×50</a:t>
                      </a: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枚 </a:t>
                      </a:r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= 12kW</a:t>
                      </a:r>
                    </a:p>
                    <a:p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・パワーコンディショナ</a:t>
                      </a:r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 </a:t>
                      </a: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（自立運転出力付き）</a:t>
                      </a:r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13kW×1</a:t>
                      </a: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台</a:t>
                      </a:r>
                      <a:endParaRPr kumimoji="1" lang="en-US" altLang="ja-JP" sz="1000" dirty="0">
                        <a:solidFill>
                          <a:srgbClr val="FF0000"/>
                        </a:solidFill>
                        <a:latin typeface="+mn-ea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・リチウムイオン蓄電池</a:t>
                      </a:r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	12kWh×2</a:t>
                      </a: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台 </a:t>
                      </a:r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= 24kWh</a:t>
                      </a:r>
                      <a:b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</a:b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</a:rPr>
                        <a:t>・車載型蓄電池</a:t>
                      </a:r>
                      <a:endParaRPr kumimoji="1" lang="ja-JP" altLang="en-US" sz="1000" dirty="0"/>
                    </a:p>
                    <a:p>
                      <a:endParaRPr kumimoji="1" lang="ja-JP" alt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/>
                        <a:t>【</a:t>
                      </a:r>
                      <a:r>
                        <a:rPr kumimoji="1" lang="ja-JP" altLang="en-US" sz="1100" dirty="0"/>
                        <a:t>特定負荷設備</a:t>
                      </a:r>
                      <a:r>
                        <a:rPr kumimoji="1" lang="en-US" altLang="ja-JP" sz="1100" dirty="0"/>
                        <a:t>】</a:t>
                      </a:r>
                    </a:p>
                    <a:p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・系統①</a:t>
                      </a:r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	</a:t>
                      </a: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事務室照明</a:t>
                      </a:r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	  300W</a:t>
                      </a:r>
                    </a:p>
                    <a:p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	</a:t>
                      </a: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廊下照明</a:t>
                      </a:r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	  200W</a:t>
                      </a:r>
                    </a:p>
                    <a:p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・系統②</a:t>
                      </a:r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	</a:t>
                      </a: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台所コンセント</a:t>
                      </a:r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	            1500W</a:t>
                      </a:r>
                    </a:p>
                    <a:p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・系統③</a:t>
                      </a:r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	</a:t>
                      </a:r>
                      <a:r>
                        <a:rPr kumimoji="1" lang="ja-JP" altLang="en-US" sz="1000" dirty="0">
                          <a:solidFill>
                            <a:srgbClr val="FF0000"/>
                          </a:solidFill>
                          <a:latin typeface="+mn-ea"/>
                        </a:rPr>
                        <a:t>食堂・居間コンセント  </a:t>
                      </a:r>
                      <a:r>
                        <a:rPr kumimoji="1" lang="en-US" altLang="ja-JP" sz="1000" dirty="0">
                          <a:solidFill>
                            <a:srgbClr val="FF0000"/>
                          </a:solidFill>
                          <a:latin typeface="+mn-ea"/>
                        </a:rPr>
                        <a:t>1200W</a:t>
                      </a:r>
                    </a:p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4236231"/>
                  </a:ext>
                </a:extLst>
              </a:tr>
            </a:tbl>
          </a:graphicData>
        </a:graphic>
      </p:graphicFrame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18F7CDB9-6940-4D26-92CE-B0AF7C3693E9}"/>
              </a:ext>
            </a:extLst>
          </p:cNvPr>
          <p:cNvSpPr txBox="1"/>
          <p:nvPr/>
        </p:nvSpPr>
        <p:spPr>
          <a:xfrm>
            <a:off x="4678789" y="764230"/>
            <a:ext cx="3811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u="sng" dirty="0">
                <a:solidFill>
                  <a:srgbClr val="FF0000"/>
                </a:solidFill>
                <a:latin typeface="+mn-ea"/>
              </a:rPr>
              <a:t>施設の住所：●●県●●市●●●●●　　　　　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9AAFB587-5C9D-4E1D-80BE-0AA2B2CF689A}"/>
              </a:ext>
            </a:extLst>
          </p:cNvPr>
          <p:cNvSpPr txBox="1"/>
          <p:nvPr/>
        </p:nvSpPr>
        <p:spPr>
          <a:xfrm>
            <a:off x="4678789" y="1014556"/>
            <a:ext cx="36752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u="sng" dirty="0">
                <a:solidFill>
                  <a:srgbClr val="FF0000"/>
                </a:solidFill>
                <a:latin typeface="+mn-ea"/>
              </a:rPr>
              <a:t>施設名：●●●●　　　　　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B1886D2C-1B37-68C6-68E6-4CE428ADC6BC}"/>
              </a:ext>
            </a:extLst>
          </p:cNvPr>
          <p:cNvGrpSpPr/>
          <p:nvPr/>
        </p:nvGrpSpPr>
        <p:grpSpPr>
          <a:xfrm>
            <a:off x="365076" y="1984052"/>
            <a:ext cx="4664395" cy="2853557"/>
            <a:chOff x="365076" y="1730052"/>
            <a:chExt cx="4664395" cy="2853557"/>
          </a:xfrm>
        </p:grpSpPr>
        <p:pic>
          <p:nvPicPr>
            <p:cNvPr id="7" name="図 6"/>
            <p:cNvPicPr>
              <a:picLocks noChangeAspect="1"/>
            </p:cNvPicPr>
            <p:nvPr/>
          </p:nvPicPr>
          <p:blipFill>
            <a:blip r:embed="rId2">
              <a:biLevel thresh="75000"/>
            </a:blip>
            <a:stretch>
              <a:fillRect/>
            </a:stretch>
          </p:blipFill>
          <p:spPr>
            <a:xfrm>
              <a:off x="365076" y="1730052"/>
              <a:ext cx="3954432" cy="2853557"/>
            </a:xfrm>
            <a:prstGeom prst="rect">
              <a:avLst/>
            </a:prstGeom>
          </p:spPr>
        </p:pic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9E919144-7C2B-4602-A3B5-7F599A6D3BB2}"/>
                </a:ext>
              </a:extLst>
            </p:cNvPr>
            <p:cNvGrpSpPr/>
            <p:nvPr/>
          </p:nvGrpSpPr>
          <p:grpSpPr>
            <a:xfrm>
              <a:off x="3169516" y="3101258"/>
              <a:ext cx="1859955" cy="410077"/>
              <a:chOff x="3423332" y="3331443"/>
              <a:chExt cx="1841000" cy="439512"/>
            </a:xfrm>
          </p:grpSpPr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2F0028E5-FE53-4721-BB68-E7B307291EFE}"/>
                  </a:ext>
                </a:extLst>
              </p:cNvPr>
              <p:cNvSpPr txBox="1"/>
              <p:nvPr/>
            </p:nvSpPr>
            <p:spPr>
              <a:xfrm>
                <a:off x="4058027" y="3331443"/>
                <a:ext cx="520071" cy="169277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kumimoji="1" lang="ja-JP" altLang="en-US" sz="500" dirty="0">
                    <a:solidFill>
                      <a:schemeClr val="tx1"/>
                    </a:solidFill>
                  </a:rPr>
                  <a:t>充放電設備</a:t>
                </a:r>
              </a:p>
            </p:txBody>
          </p:sp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7068BF84-6DA5-4DF9-B1F0-A564E0991DC8}"/>
                  </a:ext>
                </a:extLst>
              </p:cNvPr>
              <p:cNvSpPr txBox="1"/>
              <p:nvPr/>
            </p:nvSpPr>
            <p:spPr>
              <a:xfrm>
                <a:off x="4636666" y="3333440"/>
                <a:ext cx="627666" cy="181428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kumimoji="1" lang="ja-JP" altLang="en-US" sz="500" dirty="0">
                    <a:solidFill>
                      <a:schemeClr val="tx1"/>
                    </a:solidFill>
                  </a:rPr>
                  <a:t>車載型蓄電池</a:t>
                </a:r>
              </a:p>
            </p:txBody>
          </p:sp>
          <p:cxnSp>
            <p:nvCxnSpPr>
              <p:cNvPr id="13" name="直線コネクタ 12">
                <a:extLst>
                  <a:ext uri="{FF2B5EF4-FFF2-40B4-BE49-F238E27FC236}">
                    <a16:creationId xmlns:a16="http://schemas.microsoft.com/office/drawing/2014/main" id="{202D68B7-F705-4412-A8B9-146BAFC34199}"/>
                  </a:ext>
                </a:extLst>
              </p:cNvPr>
              <p:cNvCxnSpPr>
                <a:cxnSpLocks/>
                <a:stCxn id="10" idx="3"/>
                <a:endCxn id="11" idx="1"/>
              </p:cNvCxnSpPr>
              <p:nvPr/>
            </p:nvCxnSpPr>
            <p:spPr>
              <a:xfrm>
                <a:off x="4578098" y="3416081"/>
                <a:ext cx="58568" cy="8073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線コネクタ 13">
                <a:extLst>
                  <a:ext uri="{FF2B5EF4-FFF2-40B4-BE49-F238E27FC236}">
                    <a16:creationId xmlns:a16="http://schemas.microsoft.com/office/drawing/2014/main" id="{3FF6CABF-5EB9-40FD-82F1-86C4BE6B3CC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23332" y="3411175"/>
                <a:ext cx="0" cy="35978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線矢印コネクタ 15">
                <a:extLst>
                  <a:ext uri="{FF2B5EF4-FFF2-40B4-BE49-F238E27FC236}">
                    <a16:creationId xmlns:a16="http://schemas.microsoft.com/office/drawing/2014/main" id="{6915C655-60CF-4F84-87DD-4ED75AA4A445}"/>
                  </a:ext>
                </a:extLst>
              </p:cNvPr>
              <p:cNvCxnSpPr/>
              <p:nvPr/>
            </p:nvCxnSpPr>
            <p:spPr>
              <a:xfrm>
                <a:off x="3423332" y="3411174"/>
                <a:ext cx="634695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1DC56F9D-1CF5-9C58-5B17-D74D1906F92C}"/>
              </a:ext>
            </a:extLst>
          </p:cNvPr>
          <p:cNvSpPr txBox="1"/>
          <p:nvPr/>
        </p:nvSpPr>
        <p:spPr>
          <a:xfrm>
            <a:off x="107093" y="1014555"/>
            <a:ext cx="2949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b="1" u="sng" dirty="0">
                <a:solidFill>
                  <a:srgbClr val="FF0000"/>
                </a:solidFill>
                <a:latin typeface="+mn-ea"/>
              </a:rPr>
              <a:t>導入設備の運用説明書</a:t>
            </a:r>
            <a:r>
              <a:rPr kumimoji="1" lang="en-US" altLang="ja-JP" sz="1400" b="1" u="sng" dirty="0">
                <a:solidFill>
                  <a:srgbClr val="FF0000"/>
                </a:solidFill>
                <a:latin typeface="+mn-ea"/>
              </a:rPr>
              <a:t>(※</a:t>
            </a:r>
            <a:r>
              <a:rPr kumimoji="1" lang="ja-JP" altLang="en-US" sz="1400" b="1" u="sng" dirty="0">
                <a:solidFill>
                  <a:srgbClr val="FF0000"/>
                </a:solidFill>
                <a:latin typeface="+mn-ea"/>
              </a:rPr>
              <a:t>記入例）</a:t>
            </a:r>
          </a:p>
        </p:txBody>
      </p:sp>
    </p:spTree>
    <p:extLst>
      <p:ext uri="{BB962C8B-B14F-4D97-AF65-F5344CB8AC3E}">
        <p14:creationId xmlns:p14="http://schemas.microsoft.com/office/powerpoint/2010/main" val="3481055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/>
          <p:cNvGrpSpPr/>
          <p:nvPr/>
        </p:nvGrpSpPr>
        <p:grpSpPr>
          <a:xfrm>
            <a:off x="157939" y="473825"/>
            <a:ext cx="8797639" cy="6043353"/>
            <a:chOff x="157939" y="379612"/>
            <a:chExt cx="8797639" cy="6400797"/>
          </a:xfrm>
        </p:grpSpPr>
        <p:sp>
          <p:nvSpPr>
            <p:cNvPr id="12" name="正方形/長方形 11"/>
            <p:cNvSpPr/>
            <p:nvPr/>
          </p:nvSpPr>
          <p:spPr>
            <a:xfrm>
              <a:off x="157939" y="379612"/>
              <a:ext cx="8794867" cy="6400797"/>
            </a:xfrm>
            <a:prstGeom prst="rect">
              <a:avLst/>
            </a:prstGeom>
            <a:solidFill>
              <a:schemeClr val="bg1"/>
            </a:solidFill>
            <a:ln w="28575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  <a:latin typeface="+mn-ea"/>
              </a:endParaRPr>
            </a:p>
          </p:txBody>
        </p:sp>
        <p:cxnSp>
          <p:nvCxnSpPr>
            <p:cNvPr id="5" name="直線コネクタ 4"/>
            <p:cNvCxnSpPr>
              <a:stCxn id="12" idx="1"/>
              <a:endCxn id="12" idx="3"/>
            </p:cNvCxnSpPr>
            <p:nvPr/>
          </p:nvCxnSpPr>
          <p:spPr>
            <a:xfrm>
              <a:off x="157939" y="3580011"/>
              <a:ext cx="8794867" cy="0"/>
            </a:xfrm>
            <a:prstGeom prst="line">
              <a:avLst/>
            </a:prstGeom>
            <a:ln w="1587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正方形/長方形 5"/>
            <p:cNvSpPr/>
            <p:nvPr/>
          </p:nvSpPr>
          <p:spPr>
            <a:xfrm>
              <a:off x="157939" y="379612"/>
              <a:ext cx="4397434" cy="32697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平常時（昼間）</a:t>
              </a:r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4555373" y="379612"/>
              <a:ext cx="4397434" cy="32697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災害時（昼間）</a:t>
              </a:r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160710" y="3591090"/>
              <a:ext cx="4397434" cy="32697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平常時（夜間）</a:t>
              </a:r>
            </a:p>
          </p:txBody>
        </p:sp>
        <p:sp>
          <p:nvSpPr>
            <p:cNvPr id="18" name="正方形/長方形 17"/>
            <p:cNvSpPr/>
            <p:nvPr/>
          </p:nvSpPr>
          <p:spPr>
            <a:xfrm>
              <a:off x="4558144" y="3591090"/>
              <a:ext cx="4397434" cy="32697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災害時（夜間）</a:t>
              </a:r>
            </a:p>
          </p:txBody>
        </p:sp>
        <p:cxnSp>
          <p:nvCxnSpPr>
            <p:cNvPr id="3" name="直線コネクタ 2"/>
            <p:cNvCxnSpPr>
              <a:stCxn id="12" idx="0"/>
              <a:endCxn id="12" idx="2"/>
            </p:cNvCxnSpPr>
            <p:nvPr/>
          </p:nvCxnSpPr>
          <p:spPr>
            <a:xfrm>
              <a:off x="4555373" y="379612"/>
              <a:ext cx="0" cy="6400797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テキスト ボックス 8"/>
          <p:cNvSpPr txBox="1"/>
          <p:nvPr/>
        </p:nvSpPr>
        <p:spPr>
          <a:xfrm>
            <a:off x="85384" y="194724"/>
            <a:ext cx="36471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u="sng" dirty="0">
                <a:solidFill>
                  <a:srgbClr val="FF0000"/>
                </a:solidFill>
                <a:latin typeface="+mn-ea"/>
              </a:rPr>
              <a:t>導入設備の運用方法説明図面（</a:t>
            </a:r>
            <a:r>
              <a:rPr kumimoji="1" lang="en-US" altLang="ja-JP" sz="1400" b="1" u="sng" dirty="0">
                <a:solidFill>
                  <a:srgbClr val="FF0000"/>
                </a:solidFill>
                <a:latin typeface="+mn-ea"/>
              </a:rPr>
              <a:t> ※</a:t>
            </a:r>
            <a:r>
              <a:rPr kumimoji="1" lang="ja-JP" altLang="en-US" sz="1400" b="1" u="sng" dirty="0">
                <a:solidFill>
                  <a:srgbClr val="FF0000"/>
                </a:solidFill>
                <a:latin typeface="+mn-ea"/>
              </a:rPr>
              <a:t>記入例）</a:t>
            </a: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4293" y="3882952"/>
            <a:ext cx="2874565" cy="2509014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1889" y="3839612"/>
            <a:ext cx="3121632" cy="2621552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6026" y="866407"/>
            <a:ext cx="3073698" cy="2605372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1408" y="840422"/>
            <a:ext cx="3127318" cy="2630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9897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4905914951680140A6AB41281DB37ABD" ma:contentTypeVersion="13" ma:contentTypeDescription="新しいドキュメントを作成します。" ma:contentTypeScope="" ma:versionID="e12233c804b9518ec5462ffa2eea86c6">
  <xsd:schema xmlns:xsd="http://www.w3.org/2001/XMLSchema" xmlns:xs="http://www.w3.org/2001/XMLSchema" xmlns:p="http://schemas.microsoft.com/office/2006/metadata/properties" xmlns:ns2="1c8094e6-b943-4f7f-ad42-f7be029d92a7" xmlns:ns3="22d15cf7-27b1-4136-b3fc-8d1c240fa939" targetNamespace="http://schemas.microsoft.com/office/2006/metadata/properties" ma:root="true" ma:fieldsID="d800122beca0361c371ae098065733eb" ns2:_="" ns3:_="">
    <xsd:import namespace="1c8094e6-b943-4f7f-ad42-f7be029d92a7"/>
    <xsd:import namespace="22d15cf7-27b1-4136-b3fc-8d1c240fa93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8094e6-b943-4f7f-ad42-f7be029d92a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86517c5f-9894-42f1-95c8-805871939da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d15cf7-27b1-4136-b3fc-8d1c240fa939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930a74c3-84fc-4333-99e9-eb8b6c063005}" ma:internalName="TaxCatchAll" ma:showField="CatchAllData" ma:web="22d15cf7-27b1-4136-b3fc-8d1c240fa93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c8094e6-b943-4f7f-ad42-f7be029d92a7">
      <Terms xmlns="http://schemas.microsoft.com/office/infopath/2007/PartnerControls"/>
    </lcf76f155ced4ddcb4097134ff3c332f>
    <TaxCatchAll xmlns="22d15cf7-27b1-4136-b3fc-8d1c240fa939" xsi:nil="true"/>
  </documentManagement>
</p:properties>
</file>

<file path=customXml/itemProps1.xml><?xml version="1.0" encoding="utf-8"?>
<ds:datastoreItem xmlns:ds="http://schemas.openxmlformats.org/officeDocument/2006/customXml" ds:itemID="{74380D26-081E-4230-A61F-736E45868268}"/>
</file>

<file path=customXml/itemProps2.xml><?xml version="1.0" encoding="utf-8"?>
<ds:datastoreItem xmlns:ds="http://schemas.openxmlformats.org/officeDocument/2006/customXml" ds:itemID="{3996E078-83F2-41FD-9EE8-9583CA3CFD21}"/>
</file>

<file path=customXml/itemProps3.xml><?xml version="1.0" encoding="utf-8"?>
<ds:datastoreItem xmlns:ds="http://schemas.openxmlformats.org/officeDocument/2006/customXml" ds:itemID="{C83A1A33-D0A0-4404-A807-4932FFF5401E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527</Words>
  <PresentationFormat>画面に合わせる (4:3)</PresentationFormat>
  <Paragraphs>54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デザインの設定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dcterms:created xsi:type="dcterms:W3CDTF">2019-10-07T06:26:31Z</dcterms:created>
  <dcterms:modified xsi:type="dcterms:W3CDTF">2024-04-09T02:30:30Z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0x0101004905914951680140A6AB41281DB37ABD</vt:lpwstr>
  </property>
</Properties>
</file>