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sldIdLst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51" autoAdjust="0"/>
    <p:restoredTop sz="94660"/>
  </p:normalViewPr>
  <p:slideViewPr>
    <p:cSldViewPr snapToGrid="0">
      <p:cViewPr>
        <p:scale>
          <a:sx n="100" d="100"/>
          <a:sy n="100" d="100"/>
        </p:scale>
        <p:origin x="150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ustomXml" Target="../customXml/item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4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11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0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4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2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172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4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1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78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7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7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3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52574" y="71053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u="sng" dirty="0">
                <a:latin typeface="+mn-ea"/>
              </a:rPr>
              <a:t>導入設備の運用説明書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4694" y="6542117"/>
            <a:ext cx="895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必要に応じて、記入する欄の構成や数を変更すること（補助対象要素は全て記載・明示すること）</a:t>
            </a:r>
            <a:r>
              <a:rPr kumimoji="1" lang="ja-JP" altLang="en-US" sz="1400" dirty="0"/>
              <a:t>　　　　　　　　</a:t>
            </a:r>
            <a:r>
              <a:rPr kumimoji="1" lang="en-US" altLang="ja-JP" sz="1400" dirty="0"/>
              <a:t>1/2</a:t>
            </a:r>
            <a:endParaRPr kumimoji="1" lang="ja-JP" altLang="en-US" sz="1400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1AD2D78-0F0B-1580-C19B-71F279E2B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899823"/>
              </p:ext>
            </p:extLst>
          </p:nvPr>
        </p:nvGraphicFramePr>
        <p:xfrm>
          <a:off x="3478306" y="564776"/>
          <a:ext cx="5465669" cy="5709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6118">
                  <a:extLst>
                    <a:ext uri="{9D8B030D-6E8A-4147-A177-3AD203B41FA5}">
                      <a16:colId xmlns:a16="http://schemas.microsoft.com/office/drawing/2014/main" val="553612515"/>
                    </a:ext>
                  </a:extLst>
                </a:gridCol>
                <a:gridCol w="4479551">
                  <a:extLst>
                    <a:ext uri="{9D8B030D-6E8A-4147-A177-3AD203B41FA5}">
                      <a16:colId xmlns:a16="http://schemas.microsoft.com/office/drawing/2014/main" val="4002155038"/>
                    </a:ext>
                  </a:extLst>
                </a:gridCol>
              </a:tblGrid>
              <a:tr h="29691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</a:rPr>
                        <a:t>施設の住所：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3477774"/>
                  </a:ext>
                </a:extLst>
              </a:tr>
              <a:tr h="27407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施設名：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933726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D3C050E-07B5-21F0-F76A-1560241BC8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440024"/>
              </p:ext>
            </p:extLst>
          </p:nvPr>
        </p:nvGraphicFramePr>
        <p:xfrm>
          <a:off x="209550" y="1172199"/>
          <a:ext cx="8734425" cy="53334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2195">
                  <a:extLst>
                    <a:ext uri="{9D8B030D-6E8A-4147-A177-3AD203B41FA5}">
                      <a16:colId xmlns:a16="http://schemas.microsoft.com/office/drawing/2014/main" val="2601000673"/>
                    </a:ext>
                  </a:extLst>
                </a:gridCol>
                <a:gridCol w="488098">
                  <a:extLst>
                    <a:ext uri="{9D8B030D-6E8A-4147-A177-3AD203B41FA5}">
                      <a16:colId xmlns:a16="http://schemas.microsoft.com/office/drawing/2014/main" val="1345158148"/>
                    </a:ext>
                  </a:extLst>
                </a:gridCol>
                <a:gridCol w="3894132">
                  <a:extLst>
                    <a:ext uri="{9D8B030D-6E8A-4147-A177-3AD203B41FA5}">
                      <a16:colId xmlns:a16="http://schemas.microsoft.com/office/drawing/2014/main" val="3334551750"/>
                    </a:ext>
                  </a:extLst>
                </a:gridCol>
              </a:tblGrid>
              <a:tr h="32193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導入システム図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システムの説明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910291"/>
                  </a:ext>
                </a:extLst>
              </a:tr>
              <a:tr h="1827950">
                <a:tc rowSpan="2" gridSpan="2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平常時の動作説明</a:t>
                      </a:r>
                      <a:r>
                        <a:rPr kumimoji="1" lang="en-US" altLang="ja-JP" sz="1100" dirty="0"/>
                        <a:t>】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99828"/>
                  </a:ext>
                </a:extLst>
              </a:tr>
              <a:tr h="1749749"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災害時の動作説明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965933"/>
                  </a:ext>
                </a:extLst>
              </a:tr>
              <a:tr h="1433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システム構成</a:t>
                      </a:r>
                      <a:r>
                        <a:rPr kumimoji="1" lang="en-US" altLang="ja-JP" sz="1100" dirty="0"/>
                        <a:t>】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特定負荷設備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36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53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28130F08-B0FE-95C7-A5A7-1DC7A6A719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1609"/>
              </p:ext>
            </p:extLst>
          </p:nvPr>
        </p:nvGraphicFramePr>
        <p:xfrm>
          <a:off x="172319" y="797856"/>
          <a:ext cx="8794868" cy="5597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7434">
                  <a:extLst>
                    <a:ext uri="{9D8B030D-6E8A-4147-A177-3AD203B41FA5}">
                      <a16:colId xmlns:a16="http://schemas.microsoft.com/office/drawing/2014/main" val="1003065110"/>
                    </a:ext>
                  </a:extLst>
                </a:gridCol>
                <a:gridCol w="4397434">
                  <a:extLst>
                    <a:ext uri="{9D8B030D-6E8A-4147-A177-3AD203B41FA5}">
                      <a16:colId xmlns:a16="http://schemas.microsoft.com/office/drawing/2014/main" val="736873449"/>
                    </a:ext>
                  </a:extLst>
                </a:gridCol>
              </a:tblGrid>
              <a:tr h="3165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平常時（昼間）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災害時（昼間）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169748"/>
                  </a:ext>
                </a:extLst>
              </a:tr>
              <a:tr h="2489780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665946"/>
                  </a:ext>
                </a:extLst>
              </a:tr>
              <a:tr h="2920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平常時（夜間）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災害時（夜間）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5629026"/>
                  </a:ext>
                </a:extLst>
              </a:tr>
              <a:tr h="2498815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961979"/>
                  </a:ext>
                </a:extLst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88450" y="520857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u="sng" dirty="0">
                <a:latin typeface="+mn-ea"/>
              </a:rPr>
              <a:t>導入設備の運用方法説明図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4694" y="6542117"/>
            <a:ext cx="8977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必要に応じて、記入する欄の構成や数を変更すること（補助対象要素は全て記載・明示すること）</a:t>
            </a:r>
            <a:r>
              <a:rPr kumimoji="1" lang="ja-JP" altLang="en-US" sz="1400" dirty="0"/>
              <a:t>　　　　　　　　 </a:t>
            </a:r>
            <a:r>
              <a:rPr kumimoji="1" lang="en-US" altLang="ja-JP" sz="1400" dirty="0"/>
              <a:t>2/2 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90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847CB88-887D-DE1B-344C-D605F8F10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346497"/>
              </p:ext>
            </p:extLst>
          </p:nvPr>
        </p:nvGraphicFramePr>
        <p:xfrm>
          <a:off x="209550" y="1330950"/>
          <a:ext cx="8734425" cy="50800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2195">
                  <a:extLst>
                    <a:ext uri="{9D8B030D-6E8A-4147-A177-3AD203B41FA5}">
                      <a16:colId xmlns:a16="http://schemas.microsoft.com/office/drawing/2014/main" val="2601000673"/>
                    </a:ext>
                  </a:extLst>
                </a:gridCol>
                <a:gridCol w="632555">
                  <a:extLst>
                    <a:ext uri="{9D8B030D-6E8A-4147-A177-3AD203B41FA5}">
                      <a16:colId xmlns:a16="http://schemas.microsoft.com/office/drawing/2014/main" val="1345158148"/>
                    </a:ext>
                  </a:extLst>
                </a:gridCol>
                <a:gridCol w="3749675">
                  <a:extLst>
                    <a:ext uri="{9D8B030D-6E8A-4147-A177-3AD203B41FA5}">
                      <a16:colId xmlns:a16="http://schemas.microsoft.com/office/drawing/2014/main" val="3334551750"/>
                    </a:ext>
                  </a:extLst>
                </a:gridCol>
              </a:tblGrid>
              <a:tr h="274629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導入システム図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システムの説明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910291"/>
                  </a:ext>
                </a:extLst>
              </a:tr>
              <a:tr h="2067796">
                <a:tc rowSpan="2" gridSpan="2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平常時の動作説明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太陽光発電電力は、パワーコンディショナの系統出力から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分電盤を経由して特定負荷設備及び車載型蓄電池へ供給さ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れる。　　　　　　　　　　　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2.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発電電力が特定負荷設備の消費電力より大きい且つ蓄電池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が満充電でない場合は、この余剰電力は蓄電池に充電され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3.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発電電力が特定負荷設備の消費電力より小さい場合は、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蓄電池から特定負荷設備へ電力を供給する。（蓄電池容量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が設定値を割り込むと供給停止し、商用電源から供給）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4.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パワーコンディショナの自立運転出力は、平常時には停止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99828"/>
                  </a:ext>
                </a:extLst>
              </a:tr>
              <a:tr h="1461435"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災害時の動作説明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災害時に電力系統が停止すると、パワーコンディショナの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系統出力も自動で停止するため、手動又は自動で自立運転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系を復帰させる。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2.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停電時に太陽光発電がある場合は、パワーコンディショナ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の自立運転出力から特定負荷設備に電力供給を行う。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3.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発電量が特定負荷設備の電力消費量を上回る場合は、余剰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電力を蓄電池に充電する。下回る場合は、蓄電池から特定</a:t>
                      </a:r>
                      <a:b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負荷設備電力を供給する。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4.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車載型蓄電池より特定負荷へ電力を供給する。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965933"/>
                  </a:ext>
                </a:extLst>
              </a:tr>
              <a:tr h="1106926"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システム構成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・太陽電池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240W×50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枚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= 12kW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・パワーコンディショナ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（自立運転出力付き）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13kW×1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・リチウムイオン蓄電池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12kWh×2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= 24kWh</a:t>
                      </a:r>
                      <a:b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</a:rPr>
                        <a:t>・車載型蓄電池</a:t>
                      </a:r>
                      <a:endParaRPr kumimoji="1" lang="ja-JP" altLang="en-US" sz="1000" dirty="0"/>
                    </a:p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特定負荷設備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事務室照明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300W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廊下照明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200W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・系統②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台所コンセント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          1500W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・系統③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食堂・居間コンセント 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1200W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36231"/>
                  </a:ext>
                </a:extLst>
              </a:tr>
            </a:tbl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F7CDB9-6940-4D26-92CE-B0AF7C3693E9}"/>
              </a:ext>
            </a:extLst>
          </p:cNvPr>
          <p:cNvSpPr txBox="1"/>
          <p:nvPr/>
        </p:nvSpPr>
        <p:spPr>
          <a:xfrm>
            <a:off x="4678789" y="764230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施設の住所：●●県●●市●●●●●　　　　　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FB587-5C9D-4E1D-80BE-0AA2B2CF689A}"/>
              </a:ext>
            </a:extLst>
          </p:cNvPr>
          <p:cNvSpPr txBox="1"/>
          <p:nvPr/>
        </p:nvSpPr>
        <p:spPr>
          <a:xfrm>
            <a:off x="4678789" y="1014556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施設名：●●●●　　　　　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1886D2C-1B37-68C6-68E6-4CE428ADC6BC}"/>
              </a:ext>
            </a:extLst>
          </p:cNvPr>
          <p:cNvGrpSpPr/>
          <p:nvPr/>
        </p:nvGrpSpPr>
        <p:grpSpPr>
          <a:xfrm>
            <a:off x="365076" y="1984052"/>
            <a:ext cx="4664395" cy="2853557"/>
            <a:chOff x="365076" y="1730052"/>
            <a:chExt cx="4664395" cy="285355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biLevel thresh="75000"/>
            </a:blip>
            <a:stretch>
              <a:fillRect/>
            </a:stretch>
          </p:blipFill>
          <p:spPr>
            <a:xfrm>
              <a:off x="365076" y="1730052"/>
              <a:ext cx="3954432" cy="2853557"/>
            </a:xfrm>
            <a:prstGeom prst="rect">
              <a:avLst/>
            </a:prstGeom>
          </p:spPr>
        </p:pic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E919144-7C2B-4602-A3B5-7F599A6D3BB2}"/>
                </a:ext>
              </a:extLst>
            </p:cNvPr>
            <p:cNvGrpSpPr/>
            <p:nvPr/>
          </p:nvGrpSpPr>
          <p:grpSpPr>
            <a:xfrm>
              <a:off x="3169516" y="3101258"/>
              <a:ext cx="1859955" cy="410077"/>
              <a:chOff x="3423332" y="3331443"/>
              <a:chExt cx="1841000" cy="439512"/>
            </a:xfrm>
          </p:grpSpPr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2F0028E5-FE53-4721-BB68-E7B307291EFE}"/>
                  </a:ext>
                </a:extLst>
              </p:cNvPr>
              <p:cNvSpPr txBox="1"/>
              <p:nvPr/>
            </p:nvSpPr>
            <p:spPr>
              <a:xfrm>
                <a:off x="4058027" y="3331443"/>
                <a:ext cx="520071" cy="16927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ja-JP" altLang="en-US" sz="500" dirty="0">
                    <a:solidFill>
                      <a:schemeClr val="tx1"/>
                    </a:solidFill>
                  </a:rPr>
                  <a:t>充放電設備</a:t>
                </a: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7068BF84-6DA5-4DF9-B1F0-A564E0991DC8}"/>
                  </a:ext>
                </a:extLst>
              </p:cNvPr>
              <p:cNvSpPr txBox="1"/>
              <p:nvPr/>
            </p:nvSpPr>
            <p:spPr>
              <a:xfrm>
                <a:off x="4636666" y="3333440"/>
                <a:ext cx="627666" cy="18142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ja-JP" altLang="en-US" sz="500" dirty="0">
                    <a:solidFill>
                      <a:schemeClr val="tx1"/>
                    </a:solidFill>
                  </a:rPr>
                  <a:t>車載型蓄電池</a:t>
                </a:r>
              </a:p>
            </p:txBody>
          </p: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02D68B7-F705-4412-A8B9-146BAFC34199}"/>
                  </a:ext>
                </a:extLst>
              </p:cNvPr>
              <p:cNvCxnSpPr>
                <a:cxnSpLocks/>
                <a:stCxn id="10" idx="3"/>
                <a:endCxn id="11" idx="1"/>
              </p:cNvCxnSpPr>
              <p:nvPr/>
            </p:nvCxnSpPr>
            <p:spPr>
              <a:xfrm>
                <a:off x="4578098" y="3416081"/>
                <a:ext cx="58568" cy="807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3FF6CABF-5EB9-40FD-82F1-86C4BE6B3C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23332" y="3411175"/>
                <a:ext cx="0" cy="35978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矢印コネクタ 15">
                <a:extLst>
                  <a:ext uri="{FF2B5EF4-FFF2-40B4-BE49-F238E27FC236}">
                    <a16:creationId xmlns:a16="http://schemas.microsoft.com/office/drawing/2014/main" id="{6915C655-60CF-4F84-87DD-4ED75AA4A445}"/>
                  </a:ext>
                </a:extLst>
              </p:cNvPr>
              <p:cNvCxnSpPr/>
              <p:nvPr/>
            </p:nvCxnSpPr>
            <p:spPr>
              <a:xfrm>
                <a:off x="3423332" y="3411174"/>
                <a:ext cx="634695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DC56F9D-1CF5-9C58-5B17-D74D1906F92C}"/>
              </a:ext>
            </a:extLst>
          </p:cNvPr>
          <p:cNvSpPr txBox="1"/>
          <p:nvPr/>
        </p:nvSpPr>
        <p:spPr>
          <a:xfrm>
            <a:off x="107093" y="1014555"/>
            <a:ext cx="2949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導入設備の運用説明書</a:t>
            </a:r>
            <a:r>
              <a:rPr kumimoji="1" lang="en-US" altLang="ja-JP" sz="1400" b="1" u="sng" dirty="0">
                <a:solidFill>
                  <a:srgbClr val="FF0000"/>
                </a:solidFill>
                <a:latin typeface="+mn-ea"/>
              </a:rPr>
              <a:t>(※</a:t>
            </a:r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</p:spTree>
    <p:extLst>
      <p:ext uri="{BB962C8B-B14F-4D97-AF65-F5344CB8AC3E}">
        <p14:creationId xmlns:p14="http://schemas.microsoft.com/office/powerpoint/2010/main" val="348105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43353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85384" y="194724"/>
            <a:ext cx="3647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導入設備の運用方法説明図面（</a:t>
            </a:r>
            <a:r>
              <a:rPr kumimoji="1" lang="en-US" altLang="ja-JP" sz="1400" b="1" u="sng" dirty="0">
                <a:solidFill>
                  <a:srgbClr val="FF0000"/>
                </a:solidFill>
                <a:latin typeface="+mn-ea"/>
              </a:rPr>
              <a:t> ※</a:t>
            </a:r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93" y="3882952"/>
            <a:ext cx="2874565" cy="250901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889" y="3839612"/>
            <a:ext cx="3121632" cy="262155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026" y="866407"/>
            <a:ext cx="3073698" cy="260537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408" y="840422"/>
            <a:ext cx="3127318" cy="26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9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905914951680140A6AB41281DB37ABD" ma:contentTypeVersion="13" ma:contentTypeDescription="新しいドキュメントを作成します。" ma:contentTypeScope="" ma:versionID="e12233c804b9518ec5462ffa2eea86c6">
  <xsd:schema xmlns:xsd="http://www.w3.org/2001/XMLSchema" xmlns:xs="http://www.w3.org/2001/XMLSchema" xmlns:p="http://schemas.microsoft.com/office/2006/metadata/properties" xmlns:ns2="1c8094e6-b943-4f7f-ad42-f7be029d92a7" xmlns:ns3="22d15cf7-27b1-4136-b3fc-8d1c240fa939" targetNamespace="http://schemas.microsoft.com/office/2006/metadata/properties" ma:root="true" ma:fieldsID="d800122beca0361c371ae098065733eb" ns2:_="" ns3:_="">
    <xsd:import namespace="1c8094e6-b943-4f7f-ad42-f7be029d92a7"/>
    <xsd:import namespace="22d15cf7-27b1-4136-b3fc-8d1c240fa9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8094e6-b943-4f7f-ad42-f7be029d92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d15cf7-27b1-4136-b3fc-8d1c240fa93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930a74c3-84fc-4333-99e9-eb8b6c063005}" ma:internalName="TaxCatchAll" ma:showField="CatchAllData" ma:web="22d15cf7-27b1-4136-b3fc-8d1c240fa9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8094e6-b943-4f7f-ad42-f7be029d92a7">
      <Terms xmlns="http://schemas.microsoft.com/office/infopath/2007/PartnerControls"/>
    </lcf76f155ced4ddcb4097134ff3c332f>
    <TaxCatchAll xmlns="22d15cf7-27b1-4136-b3fc-8d1c240fa939" xsi:nil="true"/>
  </documentManagement>
</p:properties>
</file>

<file path=customXml/itemProps1.xml><?xml version="1.0" encoding="utf-8"?>
<ds:datastoreItem xmlns:ds="http://schemas.openxmlformats.org/officeDocument/2006/customXml" ds:itemID="{74380D26-081E-4230-A61F-736E45868268}"/>
</file>

<file path=customXml/itemProps2.xml><?xml version="1.0" encoding="utf-8"?>
<ds:datastoreItem xmlns:ds="http://schemas.openxmlformats.org/officeDocument/2006/customXml" ds:itemID="{3996E078-83F2-41FD-9EE8-9583CA3CFD21}"/>
</file>

<file path=customXml/itemProps3.xml><?xml version="1.0" encoding="utf-8"?>
<ds:datastoreItem xmlns:ds="http://schemas.openxmlformats.org/officeDocument/2006/customXml" ds:itemID="{C83A1A33-D0A0-4404-A807-4932FFF5401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527</Words>
  <Application>Microsoft Office PowerPoint</Application>
  <PresentationFormat>画面に合わせる (4:3)</PresentationFormat>
  <Paragraphs>54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2019-10-07T06:26:31Z</dcterms:created>
  <dcterms:modified xsi:type="dcterms:W3CDTF">2024-04-09T02:30:30Z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0x0101004905914951680140A6AB41281DB37ABD</vt:lpwstr>
  </property>
</Properties>
</file>