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bookmarkIdSeed="2">
  <p:sldMasterIdLst>
    <p:sldMasterId id="2147483648" r:id="rId1"/>
  </p:sldMasterIdLst>
  <p:notesMasterIdLst>
    <p:notesMasterId r:id="rId11"/>
  </p:notesMasterIdLst>
  <p:sldIdLst>
    <p:sldId id="260" r:id="rId2"/>
    <p:sldId id="277" r:id="rId3"/>
    <p:sldId id="266" r:id="rId4"/>
    <p:sldId id="278" r:id="rId5"/>
    <p:sldId id="263" r:id="rId6"/>
    <p:sldId id="269" r:id="rId7"/>
    <p:sldId id="267" r:id="rId8"/>
    <p:sldId id="276" r:id="rId9"/>
    <p:sldId id="275" r:id="rId10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AF7EE2A-56DB-4054-9D8B-7D506F81C4FB}" v="5" dt="2024-04-10T15:50:23.44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9" autoAdjust="0"/>
    <p:restoredTop sz="96492" autoAdjust="0"/>
  </p:normalViewPr>
  <p:slideViewPr>
    <p:cSldViewPr>
      <p:cViewPr varScale="1">
        <p:scale>
          <a:sx n="107" d="100"/>
          <a:sy n="107" d="100"/>
        </p:scale>
        <p:origin x="80" y="1260"/>
      </p:cViewPr>
      <p:guideLst>
        <p:guide orient="horz" pos="2160"/>
        <p:guide pos="2880"/>
      </p:guideLst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-2190"/>
    </p:cViewPr>
  </p:sorterViewPr>
  <p:notesViewPr>
    <p:cSldViewPr>
      <p:cViewPr varScale="1">
        <p:scale>
          <a:sx n="81" d="100"/>
          <a:sy n="81" d="100"/>
        </p:scale>
        <p:origin x="3930" y="11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17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2B6FD0-B7AD-434B-80A3-035F00AAA6C9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7763" y="1233488"/>
            <a:ext cx="4440237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0" y="4748213"/>
            <a:ext cx="5389563" cy="3884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013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B90777-FF7F-4042-8A72-6485EB623DC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66456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4B90777-FF7F-4042-8A72-6485EB623DCC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440841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4B90777-FF7F-4042-8A72-6485EB623DCC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11832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 userDrawn="1"/>
        </p:nvSpPr>
        <p:spPr>
          <a:xfrm>
            <a:off x="0" y="0"/>
            <a:ext cx="9144000" cy="47667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965DE7F-997E-4950-A9DE-65DA89772E57}"/>
              </a:ext>
            </a:extLst>
          </p:cNvPr>
          <p:cNvSpPr txBox="1"/>
          <p:nvPr userDrawn="1"/>
        </p:nvSpPr>
        <p:spPr>
          <a:xfrm>
            <a:off x="2044866" y="6219555"/>
            <a:ext cx="691962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800" dirty="0"/>
              <a:t>※</a:t>
            </a:r>
            <a:r>
              <a:rPr kumimoji="1" lang="ja-JP" altLang="en-US" sz="800" dirty="0"/>
              <a:t>補助事業に関する「発注」、「契約」、「お金の流れ」、「太陽光発電設備等の所有者」、「施設の所有者」などを本様式で図解して示すこと。</a:t>
            </a:r>
            <a:endParaRPr kumimoji="1" lang="en-US" altLang="ja-JP" sz="800" dirty="0"/>
          </a:p>
          <a:p>
            <a:r>
              <a:rPr kumimoji="1" lang="en-US" altLang="ja-JP" sz="800" dirty="0"/>
              <a:t>※</a:t>
            </a:r>
            <a:r>
              <a:rPr kumimoji="1" lang="ja-JP" altLang="en-US" sz="800" dirty="0"/>
              <a:t>交付申請時に、導入設備の設置場所、補助事業者（代表申請者、共同申請者）および関係者（需要家などの共同事業者）などが確定していること（申請後の実施体制表の変更は不可）。</a:t>
            </a:r>
            <a:endParaRPr kumimoji="1" lang="en-US" altLang="ja-JP" sz="800" dirty="0"/>
          </a:p>
          <a:p>
            <a:r>
              <a:rPr kumimoji="1" lang="en-US" altLang="ja-JP" sz="800" dirty="0"/>
              <a:t>※</a:t>
            </a:r>
            <a:r>
              <a:rPr kumimoji="1" lang="ja-JP" altLang="en-US" sz="800" dirty="0"/>
              <a:t>本補助事業における「需要家」は、対象施設（需要地）で太陽光発電設備の発電電力を実際に消費する主体を指している。</a:t>
            </a:r>
            <a:endParaRPr kumimoji="1" lang="en-US" altLang="ja-JP" sz="800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F20F871-22BE-439F-A7B2-B799C23D5A8A}"/>
              </a:ext>
            </a:extLst>
          </p:cNvPr>
          <p:cNvSpPr txBox="1"/>
          <p:nvPr userDrawn="1"/>
        </p:nvSpPr>
        <p:spPr>
          <a:xfrm>
            <a:off x="36004" y="6527331"/>
            <a:ext cx="208087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900" dirty="0">
                <a:solidFill>
                  <a:srgbClr val="C00000"/>
                </a:solidFill>
              </a:rPr>
              <a:t>R5</a:t>
            </a:r>
            <a:r>
              <a:rPr kumimoji="1" lang="ja-JP" altLang="en-US" sz="900" dirty="0">
                <a:solidFill>
                  <a:srgbClr val="C00000"/>
                </a:solidFill>
              </a:rPr>
              <a:t>補正・</a:t>
            </a:r>
            <a:r>
              <a:rPr kumimoji="1" lang="en-US" altLang="ja-JP" sz="900" dirty="0">
                <a:solidFill>
                  <a:srgbClr val="C00000"/>
                </a:solidFill>
              </a:rPr>
              <a:t>R6</a:t>
            </a:r>
            <a:r>
              <a:rPr kumimoji="1" lang="ja-JP" altLang="en-US" sz="900" dirty="0">
                <a:solidFill>
                  <a:srgbClr val="C00000"/>
                </a:solidFill>
              </a:rPr>
              <a:t>当初ストレージパリティ</a:t>
            </a:r>
            <a:endParaRPr kumimoji="1" lang="en-US" altLang="ja-JP" sz="900" dirty="0">
              <a:solidFill>
                <a:srgbClr val="C00000"/>
              </a:solidFill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2729791D-F1F7-4D13-AC5E-AB75F647F25F}"/>
              </a:ext>
            </a:extLst>
          </p:cNvPr>
          <p:cNvSpPr txBox="1"/>
          <p:nvPr userDrawn="1"/>
        </p:nvSpPr>
        <p:spPr>
          <a:xfrm>
            <a:off x="0" y="53670"/>
            <a:ext cx="24837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b="1" dirty="0"/>
              <a:t>補助事業の実施体制表</a:t>
            </a:r>
          </a:p>
        </p:txBody>
      </p:sp>
    </p:spTree>
    <p:extLst>
      <p:ext uri="{BB962C8B-B14F-4D97-AF65-F5344CB8AC3E}">
        <p14:creationId xmlns:p14="http://schemas.microsoft.com/office/powerpoint/2010/main" val="5557310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74752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692696"/>
            <a:ext cx="2057400" cy="5544616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692696"/>
            <a:ext cx="6019800" cy="5544616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84745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849055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26562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65478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67941"/>
            <a:ext cx="4038600" cy="456937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67941"/>
            <a:ext cx="4038600" cy="456937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05019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46262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286024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646262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286024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09844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5200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764704"/>
            <a:ext cx="3008313" cy="93610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764704"/>
            <a:ext cx="5111750" cy="549307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 dirty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700808"/>
            <a:ext cx="3008313" cy="455696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74540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93772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74989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/>
              <a:t>図を追加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50445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35632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548680"/>
            <a:ext cx="8229600" cy="10081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28801"/>
            <a:ext cx="8229600" cy="46085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D2C444-BB06-409A-9E3D-F95E97D66907}" type="datetimeFigureOut">
              <a:rPr kumimoji="1" lang="ja-JP" altLang="en-US" smtClean="0"/>
              <a:t>2024/4/11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D01C6D-80EB-490D-8A1D-E86D9EEBEE2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89503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3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B1128FB-9850-40B6-A110-53AF11952310}"/>
              </a:ext>
            </a:extLst>
          </p:cNvPr>
          <p:cNvSpPr txBox="1"/>
          <p:nvPr/>
        </p:nvSpPr>
        <p:spPr>
          <a:xfrm>
            <a:off x="323528" y="548680"/>
            <a:ext cx="415498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号</a:t>
            </a:r>
          </a:p>
        </p:txBody>
      </p:sp>
    </p:spTree>
    <p:extLst>
      <p:ext uri="{BB962C8B-B14F-4D97-AF65-F5344CB8AC3E}">
        <p14:creationId xmlns:p14="http://schemas.microsoft.com/office/powerpoint/2010/main" val="9456170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角丸四角形 6">
            <a:extLst>
              <a:ext uri="{FF2B5EF4-FFF2-40B4-BE49-F238E27FC236}">
                <a16:creationId xmlns:a16="http://schemas.microsoft.com/office/drawing/2014/main" id="{11954A3F-B101-40B6-A7EC-85F514212CC2}"/>
              </a:ext>
            </a:extLst>
          </p:cNvPr>
          <p:cNvSpPr/>
          <p:nvPr/>
        </p:nvSpPr>
        <p:spPr>
          <a:xfrm>
            <a:off x="467544" y="3241728"/>
            <a:ext cx="3729343" cy="916316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F03E6DD8-834E-4243-BEB6-FF87B1E48D21}"/>
              </a:ext>
            </a:extLst>
          </p:cNvPr>
          <p:cNvSpPr txBox="1"/>
          <p:nvPr/>
        </p:nvSpPr>
        <p:spPr>
          <a:xfrm>
            <a:off x="4355976" y="3429000"/>
            <a:ext cx="452435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>
                <a:solidFill>
                  <a:srgbClr val="FF0000"/>
                </a:solidFill>
              </a:rPr>
              <a:t>「代表申請者」と「共同申請者」</a:t>
            </a:r>
            <a:r>
              <a:rPr kumimoji="1" lang="ja-JP" altLang="en-US" sz="1600" dirty="0">
                <a:solidFill>
                  <a:srgbClr val="FF0000"/>
                </a:solidFill>
              </a:rPr>
              <a:t>を赤色の点線で囲むこと。</a:t>
            </a:r>
            <a:endParaRPr kumimoji="1" lang="en-US" altLang="ja-JP" sz="1600" dirty="0">
              <a:solidFill>
                <a:srgbClr val="FF0000"/>
              </a:solidFill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55E2715A-A083-42F3-B385-51505AA5990F}"/>
              </a:ext>
            </a:extLst>
          </p:cNvPr>
          <p:cNvSpPr txBox="1"/>
          <p:nvPr/>
        </p:nvSpPr>
        <p:spPr>
          <a:xfrm>
            <a:off x="148551" y="574809"/>
            <a:ext cx="8731775" cy="230832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marL="285750" marR="0" lvl="0" indent="-2857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Ø"/>
              <a:tabLst/>
              <a:defRPr/>
            </a:pPr>
            <a:r>
              <a:rPr lang="en-US" altLang="ja-JP" sz="1600" dirty="0"/>
              <a:t>【</a:t>
            </a:r>
            <a:r>
              <a:rPr lang="ja-JP" altLang="en-US" sz="1600" dirty="0"/>
              <a:t>補助事業を</a:t>
            </a:r>
            <a:r>
              <a:rPr lang="en-US" altLang="ja-JP" sz="1600" dirty="0"/>
              <a:t>2</a:t>
            </a:r>
            <a:r>
              <a:rPr lang="ja-JP" altLang="en-US" sz="1600" dirty="0"/>
              <a:t>者以上で実施する場合</a:t>
            </a:r>
            <a:r>
              <a:rPr lang="en-US" altLang="ja-JP" sz="1600" dirty="0"/>
              <a:t>】</a:t>
            </a:r>
            <a:r>
              <a:rPr lang="ja-JP" altLang="en-US" sz="1600" dirty="0"/>
              <a:t>補助金の交付の対象になり得る事業者である「補助事業者」のうち、</a:t>
            </a:r>
            <a:r>
              <a:rPr lang="ja-JP" altLang="en-US" sz="1600" dirty="0">
                <a:solidFill>
                  <a:srgbClr val="FF0000"/>
                </a:solidFill>
              </a:rPr>
              <a:t>補助金の交付（支払い）を直接受けたい事業者を「代表申請者」</a:t>
            </a:r>
            <a:r>
              <a:rPr lang="ja-JP" altLang="en-US" sz="1600" dirty="0">
                <a:solidFill>
                  <a:schemeClr val="tx1"/>
                </a:solidFill>
              </a:rPr>
              <a:t>とし、</a:t>
            </a:r>
            <a:r>
              <a:rPr lang="ja-JP" altLang="en-US" sz="1600" dirty="0">
                <a:solidFill>
                  <a:srgbClr val="FF0000"/>
                </a:solidFill>
              </a:rPr>
              <a:t>それ以外の事業者を「共同申請者」</a:t>
            </a:r>
            <a:r>
              <a:rPr lang="ja-JP" altLang="en-US" sz="1600" dirty="0">
                <a:solidFill>
                  <a:schemeClr val="tx1"/>
                </a:solidFill>
              </a:rPr>
              <a:t>とすること</a:t>
            </a:r>
            <a:r>
              <a:rPr lang="ja-JP" altLang="en-US" sz="1600" dirty="0"/>
              <a:t>（申請後の変更は不可）。「オンサイト</a:t>
            </a:r>
            <a:r>
              <a:rPr lang="en-US" altLang="ja-JP" sz="1600" dirty="0"/>
              <a:t>PPA</a:t>
            </a:r>
            <a:r>
              <a:rPr lang="ja-JP" altLang="en-US" sz="1600" dirty="0"/>
              <a:t>モデル」や「リースモデル」の場合、</a:t>
            </a:r>
            <a:r>
              <a:rPr lang="ja-JP" altLang="en-US" sz="1600" dirty="0">
                <a:solidFill>
                  <a:srgbClr val="0070C0"/>
                </a:solidFill>
              </a:rPr>
              <a:t>需要家は「共同事業者」</a:t>
            </a:r>
            <a:r>
              <a:rPr lang="ja-JP" altLang="en-US" sz="1600" dirty="0">
                <a:solidFill>
                  <a:schemeClr val="tx1"/>
                </a:solidFill>
              </a:rPr>
              <a:t>とすること。</a:t>
            </a:r>
            <a:endParaRPr lang="en-US" altLang="ja-JP" sz="1600" dirty="0">
              <a:solidFill>
                <a:schemeClr val="tx1"/>
              </a:solidFill>
            </a:endParaRPr>
          </a:p>
          <a:p>
            <a:pPr marL="285750" marR="0" lvl="0" indent="-2857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Ø"/>
              <a:tabLst/>
              <a:defRPr/>
            </a:pPr>
            <a:r>
              <a:rPr lang="en-US" altLang="ja-JP" sz="1600" dirty="0"/>
              <a:t>【</a:t>
            </a:r>
            <a:r>
              <a:rPr lang="ja-JP" altLang="en-US" sz="1600" dirty="0"/>
              <a:t>「オンサイト</a:t>
            </a:r>
            <a:r>
              <a:rPr lang="en-US" altLang="ja-JP" sz="1600" dirty="0"/>
              <a:t>PPA</a:t>
            </a:r>
            <a:r>
              <a:rPr lang="ja-JP" altLang="en-US" sz="1600" dirty="0"/>
              <a:t>モデル」や「リースモデル」で、補助事業を</a:t>
            </a:r>
            <a:r>
              <a:rPr lang="en-US" altLang="ja-JP" sz="1600" dirty="0"/>
              <a:t>2</a:t>
            </a:r>
            <a:r>
              <a:rPr lang="ja-JP" altLang="en-US" sz="1600" dirty="0"/>
              <a:t>者以上で実施する場合</a:t>
            </a:r>
            <a:r>
              <a:rPr lang="en-US" altLang="ja-JP" sz="1600" dirty="0"/>
              <a:t>】</a:t>
            </a:r>
            <a:r>
              <a:rPr kumimoji="1" lang="ja-JP" altLang="en-US" sz="1600" dirty="0"/>
              <a:t>交付規程</a:t>
            </a:r>
            <a:r>
              <a:rPr kumimoji="1" lang="en-US" altLang="ja-JP" sz="1600" dirty="0"/>
              <a:t>_</a:t>
            </a:r>
            <a:r>
              <a:rPr kumimoji="1" lang="ja-JP" altLang="en-US" sz="1600" dirty="0"/>
              <a:t>第</a:t>
            </a:r>
            <a:r>
              <a:rPr kumimoji="1" lang="en-US" altLang="ja-JP" sz="1600" dirty="0"/>
              <a:t>3</a:t>
            </a:r>
            <a:r>
              <a:rPr kumimoji="1" lang="ja-JP" altLang="en-US" sz="1600" dirty="0"/>
              <a:t>条第</a:t>
            </a:r>
            <a:r>
              <a:rPr kumimoji="1" lang="en-US" altLang="ja-JP" sz="1600" dirty="0"/>
              <a:t>3</a:t>
            </a:r>
            <a:r>
              <a:rPr kumimoji="1" lang="ja-JP" altLang="en-US" sz="1600" dirty="0"/>
              <a:t>項に基づき、</a:t>
            </a:r>
            <a:r>
              <a:rPr kumimoji="1" lang="ja-JP" altLang="en-US" sz="1600" dirty="0">
                <a:solidFill>
                  <a:srgbClr val="FF0000"/>
                </a:solidFill>
              </a:rPr>
              <a:t>「</a:t>
            </a:r>
            <a:r>
              <a:rPr lang="ja-JP" altLang="en-US" sz="1600" dirty="0">
                <a:solidFill>
                  <a:srgbClr val="FF0000"/>
                </a:solidFill>
              </a:rPr>
              <a:t>共同申請者」</a:t>
            </a:r>
            <a:r>
              <a:rPr kumimoji="1" lang="ja-JP" altLang="en-US" sz="1600" dirty="0"/>
              <a:t>がいる場合は「二号」、それ以外の場合は 「一号」で申請すること。</a:t>
            </a:r>
            <a:endParaRPr lang="en-US" altLang="ja-JP" sz="1600" dirty="0"/>
          </a:p>
          <a:p>
            <a:pPr marL="285750" marR="0" lvl="0" indent="-2857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Ø"/>
              <a:tabLst/>
              <a:defRPr/>
            </a:pPr>
            <a:r>
              <a:rPr kumimoji="1" lang="ja-JP" altLang="en-US" sz="1600" dirty="0"/>
              <a:t>「二号」の場合、</a:t>
            </a:r>
            <a:r>
              <a:rPr lang="ja-JP" altLang="en-US" sz="1600" dirty="0"/>
              <a:t> </a:t>
            </a:r>
            <a:r>
              <a:rPr lang="ja-JP" altLang="en-US" sz="1600" dirty="0">
                <a:solidFill>
                  <a:srgbClr val="FF0000"/>
                </a:solidFill>
              </a:rPr>
              <a:t>「代表申請者」と「共同申請者」のどちらも「補助事業者」であり、「代表事業者」</a:t>
            </a:r>
            <a:r>
              <a:rPr lang="ja-JP" altLang="en-US" sz="1600" dirty="0">
                <a:solidFill>
                  <a:schemeClr val="tx1"/>
                </a:solidFill>
              </a:rPr>
              <a:t>になる。</a:t>
            </a:r>
            <a:endParaRPr kumimoji="1" lang="ja-JP" altLang="en-US" sz="1600" dirty="0">
              <a:solidFill>
                <a:schemeClr val="tx1"/>
              </a:solidFill>
            </a:endParaRPr>
          </a:p>
        </p:txBody>
      </p:sp>
      <p:sp>
        <p:nvSpPr>
          <p:cNvPr id="7" name="角丸四角形 6">
            <a:extLst>
              <a:ext uri="{FF2B5EF4-FFF2-40B4-BE49-F238E27FC236}">
                <a16:creationId xmlns:a16="http://schemas.microsoft.com/office/drawing/2014/main" id="{6354633E-152A-4629-9AFA-7B55F99D0B2A}"/>
              </a:ext>
            </a:extLst>
          </p:cNvPr>
          <p:cNvSpPr/>
          <p:nvPr/>
        </p:nvSpPr>
        <p:spPr>
          <a:xfrm>
            <a:off x="467544" y="4653136"/>
            <a:ext cx="3729343" cy="1008112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040C4456-06F8-4AF5-89F4-C30C3BFB6690}"/>
              </a:ext>
            </a:extLst>
          </p:cNvPr>
          <p:cNvSpPr txBox="1"/>
          <p:nvPr/>
        </p:nvSpPr>
        <p:spPr>
          <a:xfrm>
            <a:off x="4355976" y="4864804"/>
            <a:ext cx="3970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</a:rPr>
              <a:t>「共同事業者（需要家）」</a:t>
            </a:r>
            <a:r>
              <a:rPr kumimoji="1" lang="ja-JP" altLang="en-US" sz="1600" dirty="0">
                <a:solidFill>
                  <a:srgbClr val="0070C0"/>
                </a:solidFill>
              </a:rPr>
              <a:t>を青色の点線で囲むこと。</a:t>
            </a:r>
            <a:endParaRPr kumimoji="1" lang="en-US" altLang="ja-JP" sz="1600" dirty="0">
              <a:solidFill>
                <a:srgbClr val="0070C0"/>
              </a:solidFill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2026C6C4-22F3-4682-A0A5-70CB9A07C7C7}"/>
              </a:ext>
            </a:extLst>
          </p:cNvPr>
          <p:cNvSpPr txBox="1"/>
          <p:nvPr/>
        </p:nvSpPr>
        <p:spPr>
          <a:xfrm>
            <a:off x="2411760" y="56235"/>
            <a:ext cx="511256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600" u="sng" dirty="0">
                <a:solidFill>
                  <a:srgbClr val="FF0000"/>
                </a:solidFill>
              </a:rPr>
              <a:t>※</a:t>
            </a:r>
            <a:r>
              <a:rPr lang="ja-JP" altLang="en-US" sz="1600" u="sng" dirty="0">
                <a:solidFill>
                  <a:srgbClr val="FF0000"/>
                </a:solidFill>
              </a:rPr>
              <a:t>提出書類では</a:t>
            </a:r>
            <a:r>
              <a:rPr lang="en-US" altLang="ja-JP" sz="1600" u="sng" dirty="0">
                <a:solidFill>
                  <a:srgbClr val="FF0000"/>
                </a:solidFill>
              </a:rPr>
              <a:t>2</a:t>
            </a:r>
            <a:r>
              <a:rPr lang="ja-JP" altLang="en-US" sz="1600" u="sng" dirty="0">
                <a:solidFill>
                  <a:srgbClr val="FF0000"/>
                </a:solidFill>
              </a:rPr>
              <a:t>枚目以降のスライドは削除すること</a:t>
            </a:r>
            <a:endParaRPr kumimoji="1" lang="ja-JP" altLang="en-US" sz="1600" u="sng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70475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2C4680E4-FF70-49FA-94C9-F050C521CEDF}"/>
              </a:ext>
            </a:extLst>
          </p:cNvPr>
          <p:cNvCxnSpPr>
            <a:cxnSpLocks/>
          </p:cNvCxnSpPr>
          <p:nvPr/>
        </p:nvCxnSpPr>
        <p:spPr>
          <a:xfrm flipV="1">
            <a:off x="4686885" y="3055889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>
            <a:extLst>
              <a:ext uri="{FF2B5EF4-FFF2-40B4-BE49-F238E27FC236}">
                <a16:creationId xmlns:a16="http://schemas.microsoft.com/office/drawing/2014/main" id="{A9C89FBF-ABF5-47EE-B15D-6415D5E74328}"/>
              </a:ext>
            </a:extLst>
          </p:cNvPr>
          <p:cNvCxnSpPr>
            <a:cxnSpLocks/>
          </p:cNvCxnSpPr>
          <p:nvPr/>
        </p:nvCxnSpPr>
        <p:spPr>
          <a:xfrm>
            <a:off x="4273600" y="3075053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A9E883A8-CF7E-489B-A185-39059CFD7F9F}"/>
              </a:ext>
            </a:extLst>
          </p:cNvPr>
          <p:cNvSpPr txBox="1"/>
          <p:nvPr/>
        </p:nvSpPr>
        <p:spPr>
          <a:xfrm>
            <a:off x="2636890" y="3343630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9274D1A9-143A-4A6A-87F7-536512DAAEAD}"/>
              </a:ext>
            </a:extLst>
          </p:cNvPr>
          <p:cNvSpPr txBox="1"/>
          <p:nvPr/>
        </p:nvSpPr>
        <p:spPr>
          <a:xfrm>
            <a:off x="4760153" y="3345354"/>
            <a:ext cx="32682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太陽光発電設備・定置用蓄電池の設置</a:t>
            </a:r>
            <a:endParaRPr lang="en-US" altLang="ja-JP" sz="1400" dirty="0"/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8CCC2B2F-5BF4-4D08-9083-CE411B094EE2}"/>
              </a:ext>
            </a:extLst>
          </p:cNvPr>
          <p:cNvSpPr/>
          <p:nvPr/>
        </p:nvSpPr>
        <p:spPr>
          <a:xfrm>
            <a:off x="2060548" y="1650922"/>
            <a:ext cx="4842536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r>
              <a:rPr lang="ja-JP" altLang="en-US" dirty="0"/>
              <a:t>株式会社</a:t>
            </a:r>
            <a:endParaRPr lang="en-US" altLang="ja-JP" dirty="0"/>
          </a:p>
          <a:p>
            <a:pPr algn="ctr"/>
            <a:r>
              <a:rPr kumimoji="1" lang="en-US" altLang="ja-JP" dirty="0"/>
              <a:t>【</a:t>
            </a:r>
            <a:r>
              <a:rPr kumimoji="1" lang="ja-JP" altLang="en-US" dirty="0"/>
              <a:t>施設の所有者／設備の所有者／</a:t>
            </a:r>
            <a:r>
              <a:rPr kumimoji="1" lang="ja-JP" altLang="en-US" dirty="0">
                <a:solidFill>
                  <a:srgbClr val="002060"/>
                </a:solidFill>
              </a:rPr>
              <a:t>需要家</a:t>
            </a:r>
            <a:r>
              <a:rPr kumimoji="1" lang="en-US" altLang="ja-JP" dirty="0"/>
              <a:t>】</a:t>
            </a:r>
          </a:p>
          <a:p>
            <a:pPr algn="ctr"/>
            <a:r>
              <a:rPr kumimoji="1" lang="ja-JP" altLang="en-US" dirty="0">
                <a:solidFill>
                  <a:srgbClr val="FF0000"/>
                </a:solidFill>
              </a:rPr>
              <a:t>代表申請者</a:t>
            </a:r>
          </a:p>
        </p:txBody>
      </p:sp>
      <p:sp>
        <p:nvSpPr>
          <p:cNvPr id="12" name="角丸四角形 11"/>
          <p:cNvSpPr/>
          <p:nvPr/>
        </p:nvSpPr>
        <p:spPr>
          <a:xfrm>
            <a:off x="1907704" y="1479593"/>
            <a:ext cx="5175748" cy="1490754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0A3E2948-E010-4E09-BC7F-6DA5526A8E52}"/>
              </a:ext>
            </a:extLst>
          </p:cNvPr>
          <p:cNvSpPr txBox="1"/>
          <p:nvPr/>
        </p:nvSpPr>
        <p:spPr>
          <a:xfrm>
            <a:off x="2411760" y="48593"/>
            <a:ext cx="6546009" cy="360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800" dirty="0">
                <a:solidFill>
                  <a:srgbClr val="FF0000"/>
                </a:solidFill>
              </a:rPr>
              <a:t>※</a:t>
            </a:r>
            <a:r>
              <a:rPr lang="ja-JP" altLang="en-US" sz="1800" dirty="0">
                <a:solidFill>
                  <a:srgbClr val="FF0000"/>
                </a:solidFill>
              </a:rPr>
              <a:t>「自己所有」で太陽光発電設備等を導入</a:t>
            </a:r>
            <a:endParaRPr kumimoji="1" lang="ja-JP" altLang="en-US" sz="1800" dirty="0">
              <a:solidFill>
                <a:srgbClr val="FF0000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8142BFCC-7F58-43D6-8D66-094309E2670F}"/>
              </a:ext>
            </a:extLst>
          </p:cNvPr>
          <p:cNvSpPr txBox="1"/>
          <p:nvPr/>
        </p:nvSpPr>
        <p:spPr>
          <a:xfrm>
            <a:off x="179512" y="578881"/>
            <a:ext cx="8712968" cy="73866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sz="1400" dirty="0"/>
              <a:t>本スライドには「施設の所有者」「設備の所有者」</a:t>
            </a:r>
            <a:r>
              <a:rPr lang="ja-JP" altLang="en-US" sz="1400" dirty="0">
                <a:solidFill>
                  <a:srgbClr val="0070C0"/>
                </a:solidFill>
              </a:rPr>
              <a:t>「需要家 </a:t>
            </a:r>
            <a:r>
              <a:rPr lang="en-US" altLang="ja-JP" sz="1400" dirty="0">
                <a:solidFill>
                  <a:srgbClr val="0070C0"/>
                </a:solidFill>
              </a:rPr>
              <a:t>(</a:t>
            </a:r>
            <a:r>
              <a:rPr lang="ja-JP" altLang="en-US" sz="1400" dirty="0">
                <a:solidFill>
                  <a:srgbClr val="0070C0"/>
                </a:solidFill>
              </a:rPr>
              <a:t>設備の使用者</a:t>
            </a:r>
            <a:r>
              <a:rPr lang="en-US" altLang="ja-JP" sz="1400" dirty="0">
                <a:solidFill>
                  <a:srgbClr val="0070C0"/>
                </a:solidFill>
              </a:rPr>
              <a:t>)</a:t>
            </a:r>
            <a:r>
              <a:rPr lang="ja-JP" altLang="en-US" sz="1400" dirty="0">
                <a:solidFill>
                  <a:srgbClr val="0070C0"/>
                </a:solidFill>
              </a:rPr>
              <a:t>」</a:t>
            </a:r>
            <a:r>
              <a:rPr lang="ja-JP" altLang="en-US" sz="1400" dirty="0"/>
              <a:t>が同一の場合を記載している。</a:t>
            </a:r>
            <a:endParaRPr lang="en-US" altLang="ja-JP" sz="1400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sz="1400" dirty="0"/>
              <a:t>この実施体制は</a:t>
            </a:r>
            <a:r>
              <a:rPr lang="ja-JP" altLang="en-US" sz="1400" dirty="0">
                <a:solidFill>
                  <a:srgbClr val="FF0000"/>
                </a:solidFill>
              </a:rPr>
              <a:t>「</a:t>
            </a:r>
            <a:r>
              <a:rPr kumimoji="1" lang="ja-JP" altLang="en-US" sz="1400" dirty="0">
                <a:solidFill>
                  <a:srgbClr val="FF0000"/>
                </a:solidFill>
              </a:rPr>
              <a:t>代表申請者</a:t>
            </a:r>
            <a:r>
              <a:rPr lang="ja-JP" altLang="en-US" sz="1400" dirty="0">
                <a:solidFill>
                  <a:srgbClr val="FF0000"/>
                </a:solidFill>
              </a:rPr>
              <a:t>」</a:t>
            </a:r>
            <a:r>
              <a:rPr lang="ja-JP" altLang="en-US" sz="1400" dirty="0"/>
              <a:t>のみのため、「一号」または「二号」を選択しないこと。</a:t>
            </a:r>
            <a:endParaRPr lang="en-US" altLang="ja-JP" sz="1400" dirty="0"/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2571A06B-9208-42BF-8554-EB32A68EC1FA}"/>
              </a:ext>
            </a:extLst>
          </p:cNvPr>
          <p:cNvSpPr/>
          <p:nvPr/>
        </p:nvSpPr>
        <p:spPr>
          <a:xfrm>
            <a:off x="3491880" y="4112065"/>
            <a:ext cx="2094403" cy="97311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dirty="0"/>
              <a:t>株式会社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lang="ja-JP" altLang="en-US" dirty="0"/>
              <a:t>工事会社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008448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2C4680E4-FF70-49FA-94C9-F050C521CEDF}"/>
              </a:ext>
            </a:extLst>
          </p:cNvPr>
          <p:cNvCxnSpPr>
            <a:cxnSpLocks/>
          </p:cNvCxnSpPr>
          <p:nvPr/>
        </p:nvCxnSpPr>
        <p:spPr>
          <a:xfrm flipV="1">
            <a:off x="4644008" y="4507354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>
            <a:extLst>
              <a:ext uri="{FF2B5EF4-FFF2-40B4-BE49-F238E27FC236}">
                <a16:creationId xmlns:a16="http://schemas.microsoft.com/office/drawing/2014/main" id="{A9C89FBF-ABF5-47EE-B15D-6415D5E74328}"/>
              </a:ext>
            </a:extLst>
          </p:cNvPr>
          <p:cNvCxnSpPr>
            <a:cxnSpLocks/>
          </p:cNvCxnSpPr>
          <p:nvPr/>
        </p:nvCxnSpPr>
        <p:spPr>
          <a:xfrm>
            <a:off x="4153398" y="4511305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A9E883A8-CF7E-489B-A185-39059CFD7F9F}"/>
              </a:ext>
            </a:extLst>
          </p:cNvPr>
          <p:cNvSpPr txBox="1"/>
          <p:nvPr/>
        </p:nvSpPr>
        <p:spPr>
          <a:xfrm>
            <a:off x="2482507" y="4633391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9274D1A9-143A-4A6A-87F7-536512DAAEAD}"/>
              </a:ext>
            </a:extLst>
          </p:cNvPr>
          <p:cNvSpPr txBox="1"/>
          <p:nvPr/>
        </p:nvSpPr>
        <p:spPr>
          <a:xfrm>
            <a:off x="4679099" y="4622100"/>
            <a:ext cx="32682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太陽光発電設備・定置用蓄電池の設置</a:t>
            </a:r>
            <a:endParaRPr lang="en-US" altLang="ja-JP" sz="1400" dirty="0"/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8CCC2B2F-5BF4-4D08-9083-CE411B094EE2}"/>
              </a:ext>
            </a:extLst>
          </p:cNvPr>
          <p:cNvSpPr/>
          <p:nvPr/>
        </p:nvSpPr>
        <p:spPr>
          <a:xfrm>
            <a:off x="3154430" y="1513493"/>
            <a:ext cx="2475100" cy="90323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株式会社</a:t>
            </a:r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lang="en-US" altLang="ja-JP" dirty="0"/>
          </a:p>
          <a:p>
            <a:pPr algn="ctr"/>
            <a:r>
              <a:rPr kumimoji="1" lang="en-US" altLang="ja-JP" dirty="0"/>
              <a:t>【</a:t>
            </a:r>
            <a:r>
              <a:rPr kumimoji="1" lang="ja-JP" altLang="en-US" dirty="0">
                <a:solidFill>
                  <a:srgbClr val="002060"/>
                </a:solidFill>
              </a:rPr>
              <a:t>需要家</a:t>
            </a:r>
            <a:r>
              <a:rPr kumimoji="1" lang="en-US" altLang="ja-JP" dirty="0"/>
              <a:t>】</a:t>
            </a:r>
          </a:p>
          <a:p>
            <a:pPr algn="ctr"/>
            <a:r>
              <a:rPr kumimoji="1" lang="ja-JP" altLang="en-US" sz="1800" dirty="0">
                <a:solidFill>
                  <a:srgbClr val="002060"/>
                </a:solidFill>
              </a:rPr>
              <a:t>共同事業者</a:t>
            </a:r>
          </a:p>
        </p:txBody>
      </p:sp>
      <p:sp>
        <p:nvSpPr>
          <p:cNvPr id="12" name="角丸四角形 11"/>
          <p:cNvSpPr/>
          <p:nvPr/>
        </p:nvSpPr>
        <p:spPr>
          <a:xfrm>
            <a:off x="2339752" y="3157916"/>
            <a:ext cx="4023620" cy="1279196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0A3E2948-E010-4E09-BC7F-6DA5526A8E52}"/>
              </a:ext>
            </a:extLst>
          </p:cNvPr>
          <p:cNvSpPr txBox="1"/>
          <p:nvPr/>
        </p:nvSpPr>
        <p:spPr>
          <a:xfrm>
            <a:off x="2411759" y="25460"/>
            <a:ext cx="66247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solidFill>
                  <a:srgbClr val="FF0000"/>
                </a:solidFill>
              </a:rPr>
              <a:t>※</a:t>
            </a:r>
            <a:r>
              <a:rPr lang="ja-JP" altLang="en-US" sz="1200" dirty="0">
                <a:solidFill>
                  <a:srgbClr val="FF0000"/>
                </a:solidFill>
              </a:rPr>
              <a:t>「自己所有」で太陽光発電設備等を導入。施設の所有者や需要家の親会社などが太陽光発電設備等の所有者</a:t>
            </a:r>
            <a:endParaRPr kumimoji="1" lang="ja-JP" altLang="en-US" sz="1200" dirty="0">
              <a:solidFill>
                <a:srgbClr val="FF0000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8142BFCC-7F58-43D6-8D66-094309E2670F}"/>
              </a:ext>
            </a:extLst>
          </p:cNvPr>
          <p:cNvSpPr txBox="1"/>
          <p:nvPr/>
        </p:nvSpPr>
        <p:spPr>
          <a:xfrm>
            <a:off x="1187624" y="578881"/>
            <a:ext cx="7704856" cy="73866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sz="1400" dirty="0"/>
              <a:t>本スライドには</a:t>
            </a:r>
            <a:r>
              <a:rPr lang="ja-JP" altLang="en-US" sz="1400" dirty="0">
                <a:solidFill>
                  <a:srgbClr val="0070C0"/>
                </a:solidFill>
              </a:rPr>
              <a:t>「需要家 </a:t>
            </a:r>
            <a:r>
              <a:rPr lang="en-US" altLang="ja-JP" sz="1400" dirty="0">
                <a:solidFill>
                  <a:srgbClr val="0070C0"/>
                </a:solidFill>
              </a:rPr>
              <a:t>(</a:t>
            </a:r>
            <a:r>
              <a:rPr lang="ja-JP" altLang="en-US" sz="1400" dirty="0">
                <a:solidFill>
                  <a:srgbClr val="0070C0"/>
                </a:solidFill>
              </a:rPr>
              <a:t>設備の使用者</a:t>
            </a:r>
            <a:r>
              <a:rPr lang="en-US" altLang="ja-JP" sz="1400" dirty="0">
                <a:solidFill>
                  <a:srgbClr val="0070C0"/>
                </a:solidFill>
              </a:rPr>
              <a:t>)</a:t>
            </a:r>
            <a:r>
              <a:rPr lang="ja-JP" altLang="en-US" sz="1400" dirty="0">
                <a:solidFill>
                  <a:srgbClr val="0070C0"/>
                </a:solidFill>
              </a:rPr>
              <a:t>」</a:t>
            </a:r>
            <a:r>
              <a:rPr lang="ja-JP" altLang="en-US" sz="1400" dirty="0"/>
              <a:t>が「施設の所有者」や「設備の所有者」でない場合を記載している。</a:t>
            </a:r>
            <a:endParaRPr lang="en-US" altLang="ja-JP" sz="1400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sz="1400" dirty="0"/>
              <a:t>補助事業を</a:t>
            </a:r>
            <a:r>
              <a:rPr lang="en-US" altLang="ja-JP" sz="1400" dirty="0"/>
              <a:t>2</a:t>
            </a:r>
            <a:r>
              <a:rPr lang="ja-JP" altLang="en-US" sz="1400" dirty="0"/>
              <a:t>者以上で実施し、</a:t>
            </a:r>
            <a:r>
              <a:rPr lang="ja-JP" altLang="en-US" sz="1400" dirty="0">
                <a:solidFill>
                  <a:srgbClr val="FF0000"/>
                </a:solidFill>
              </a:rPr>
              <a:t>「共同申請者」</a:t>
            </a:r>
            <a:r>
              <a:rPr lang="ja-JP" altLang="en-US" sz="1400" dirty="0"/>
              <a:t>がいないので「一号」となる。</a:t>
            </a:r>
            <a:endParaRPr kumimoji="1" lang="en-US" altLang="ja-JP" sz="1400" dirty="0"/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2571A06B-9208-42BF-8554-EB32A68EC1FA}"/>
              </a:ext>
            </a:extLst>
          </p:cNvPr>
          <p:cNvSpPr/>
          <p:nvPr/>
        </p:nvSpPr>
        <p:spPr>
          <a:xfrm>
            <a:off x="3410766" y="5120177"/>
            <a:ext cx="2094403" cy="97311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dirty="0"/>
              <a:t>株式会社</a:t>
            </a:r>
            <a:br>
              <a:rPr lang="en-US" altLang="ja-JP" dirty="0">
                <a:solidFill>
                  <a:prstClr val="white"/>
                </a:solidFill>
                <a:latin typeface="+mj-ea"/>
              </a:rPr>
            </a:br>
            <a:r>
              <a:rPr lang="en-US" altLang="ja-JP" dirty="0"/>
              <a:t>【</a:t>
            </a:r>
            <a:r>
              <a:rPr lang="ja-JP" altLang="en-US" dirty="0"/>
              <a:t>工事会社</a:t>
            </a:r>
            <a:r>
              <a:rPr kumimoji="1" lang="en-US" altLang="ja-JP" dirty="0"/>
              <a:t>】</a:t>
            </a:r>
            <a:endParaRPr kumimoji="1" lang="ja-JP" altLang="en-US" dirty="0"/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770B4F9F-8A25-5F2D-47E8-EC3BCE05E3A4}"/>
              </a:ext>
            </a:extLst>
          </p:cNvPr>
          <p:cNvSpPr/>
          <p:nvPr/>
        </p:nvSpPr>
        <p:spPr>
          <a:xfrm>
            <a:off x="2492856" y="3281486"/>
            <a:ext cx="3717412" cy="99908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株式会社</a:t>
            </a:r>
            <a:r>
              <a:rPr lang="ja-JP" altLang="en-US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●●</a:t>
            </a:r>
            <a:endParaRPr lang="en-US" altLang="ja-JP" dirty="0"/>
          </a:p>
          <a:p>
            <a:pPr algn="ctr"/>
            <a:r>
              <a:rPr kumimoji="1" lang="en-US" altLang="ja-JP" dirty="0"/>
              <a:t>【</a:t>
            </a:r>
            <a:r>
              <a:rPr kumimoji="1" lang="ja-JP" altLang="en-US" dirty="0"/>
              <a:t>施設の所有者／設備の所有者</a:t>
            </a:r>
            <a:r>
              <a:rPr kumimoji="1" lang="en-US" altLang="ja-JP" dirty="0"/>
              <a:t>】</a:t>
            </a:r>
          </a:p>
          <a:p>
            <a:pPr algn="ctr"/>
            <a:r>
              <a:rPr kumimoji="1" lang="ja-JP" altLang="en-US" dirty="0">
                <a:solidFill>
                  <a:srgbClr val="FF0000"/>
                </a:solidFill>
              </a:rPr>
              <a:t>代表申請者</a:t>
            </a:r>
            <a:r>
              <a:rPr kumimoji="1" lang="ja-JP" altLang="en-US" sz="1800" dirty="0">
                <a:solidFill>
                  <a:srgbClr val="FF0000"/>
                </a:solidFill>
              </a:rPr>
              <a:t>（代表事業者）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4" name="角丸四角形 6">
            <a:extLst>
              <a:ext uri="{FF2B5EF4-FFF2-40B4-BE49-F238E27FC236}">
                <a16:creationId xmlns:a16="http://schemas.microsoft.com/office/drawing/2014/main" id="{3EF5ECF3-A5F4-3D03-6D64-99662BE4DA0A}"/>
              </a:ext>
            </a:extLst>
          </p:cNvPr>
          <p:cNvSpPr/>
          <p:nvPr/>
        </p:nvSpPr>
        <p:spPr>
          <a:xfrm>
            <a:off x="2915816" y="1426890"/>
            <a:ext cx="2853289" cy="1076444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cxnSp>
        <p:nvCxnSpPr>
          <p:cNvPr id="5" name="直線矢印コネクタ 4">
            <a:extLst>
              <a:ext uri="{FF2B5EF4-FFF2-40B4-BE49-F238E27FC236}">
                <a16:creationId xmlns:a16="http://schemas.microsoft.com/office/drawing/2014/main" id="{E95BB710-CACF-2B9C-79C1-731BAA535B75}"/>
              </a:ext>
            </a:extLst>
          </p:cNvPr>
          <p:cNvCxnSpPr>
            <a:cxnSpLocks/>
          </p:cNvCxnSpPr>
          <p:nvPr/>
        </p:nvCxnSpPr>
        <p:spPr>
          <a:xfrm flipV="1">
            <a:off x="4320885" y="2568493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FD8535D4-977E-5111-69D8-CC450E9A9C89}"/>
              </a:ext>
            </a:extLst>
          </p:cNvPr>
          <p:cNvSpPr txBox="1"/>
          <p:nvPr/>
        </p:nvSpPr>
        <p:spPr>
          <a:xfrm>
            <a:off x="4355976" y="2683239"/>
            <a:ext cx="40324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太陽光発電設備・定置用蓄電池の使用（無償）</a:t>
            </a:r>
            <a:endParaRPr lang="en-US" altLang="ja-JP" sz="1400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B29CD1F8-EAA8-F5F7-17EA-42CD4D8A9ECC}"/>
              </a:ext>
            </a:extLst>
          </p:cNvPr>
          <p:cNvSpPr txBox="1"/>
          <p:nvPr/>
        </p:nvSpPr>
        <p:spPr>
          <a:xfrm>
            <a:off x="323528" y="548680"/>
            <a:ext cx="646331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一号</a:t>
            </a:r>
          </a:p>
        </p:txBody>
      </p:sp>
    </p:spTree>
    <p:extLst>
      <p:ext uri="{BB962C8B-B14F-4D97-AF65-F5344CB8AC3E}">
        <p14:creationId xmlns:p14="http://schemas.microsoft.com/office/powerpoint/2010/main" val="24244559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5DD8C84-55C6-42A4-8B48-CEA429F225C7}"/>
              </a:ext>
            </a:extLst>
          </p:cNvPr>
          <p:cNvSpPr/>
          <p:nvPr/>
        </p:nvSpPr>
        <p:spPr>
          <a:xfrm>
            <a:off x="3019353" y="2639387"/>
            <a:ext cx="3130819" cy="86409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株式会社●●　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設備の所有者／</a:t>
            </a:r>
            <a:r>
              <a:rPr lang="en-US" altLang="ja-JP" sz="1600" dirty="0">
                <a:solidFill>
                  <a:prstClr val="white"/>
                </a:solidFill>
                <a:latin typeface="+mj-ea"/>
              </a:rPr>
              <a:t> PPA</a:t>
            </a:r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事業者</a:t>
            </a:r>
            <a:r>
              <a:rPr lang="en-US" altLang="ja-JP" sz="1600" dirty="0"/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代表申請者（代表事業者）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C72F83C0-F179-409D-9068-876B5731D918}"/>
              </a:ext>
            </a:extLst>
          </p:cNvPr>
          <p:cNvSpPr/>
          <p:nvPr/>
        </p:nvSpPr>
        <p:spPr>
          <a:xfrm>
            <a:off x="3168170" y="640152"/>
            <a:ext cx="2843988" cy="86409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株式会社</a:t>
            </a:r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kumimoji="1" lang="en-US" altLang="ja-JP" sz="1600" dirty="0"/>
          </a:p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【</a:t>
            </a:r>
            <a:r>
              <a:rPr kumimoji="1" lang="ja-JP" altLang="en-US" sz="1600" dirty="0"/>
              <a:t>施設の所有者／</a:t>
            </a:r>
            <a:r>
              <a:rPr kumimoji="1" lang="ja-JP" altLang="en-US" sz="1600" dirty="0">
                <a:solidFill>
                  <a:srgbClr val="002060"/>
                </a:solidFill>
              </a:rPr>
              <a:t>需要家</a:t>
            </a:r>
            <a:r>
              <a:rPr kumimoji="1" lang="en-US" altLang="ja-JP" sz="1600" dirty="0">
                <a:solidFill>
                  <a:schemeClr val="bg1"/>
                </a:solidFill>
              </a:rPr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002060"/>
                </a:solidFill>
              </a:rPr>
              <a:t>共同事業者</a:t>
            </a:r>
          </a:p>
        </p:txBody>
      </p:sp>
      <p:cxnSp>
        <p:nvCxnSpPr>
          <p:cNvPr id="17" name="直線矢印コネクタ 16">
            <a:extLst>
              <a:ext uri="{FF2B5EF4-FFF2-40B4-BE49-F238E27FC236}">
                <a16:creationId xmlns:a16="http://schemas.microsoft.com/office/drawing/2014/main" id="{31F86A75-0D35-4118-9466-958583A0DC0E}"/>
              </a:ext>
            </a:extLst>
          </p:cNvPr>
          <p:cNvCxnSpPr>
            <a:cxnSpLocks/>
          </p:cNvCxnSpPr>
          <p:nvPr/>
        </p:nvCxnSpPr>
        <p:spPr>
          <a:xfrm flipV="1">
            <a:off x="4792062" y="1640440"/>
            <a:ext cx="0" cy="828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>
            <a:extLst>
              <a:ext uri="{FF2B5EF4-FFF2-40B4-BE49-F238E27FC236}">
                <a16:creationId xmlns:a16="http://schemas.microsoft.com/office/drawing/2014/main" id="{7AA7026E-86B8-4510-B5D8-7D43A985F9F7}"/>
              </a:ext>
            </a:extLst>
          </p:cNvPr>
          <p:cNvCxnSpPr>
            <a:cxnSpLocks/>
          </p:cNvCxnSpPr>
          <p:nvPr/>
        </p:nvCxnSpPr>
        <p:spPr>
          <a:xfrm>
            <a:off x="4274631" y="1614520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4664C85B-C292-4CF5-ADC7-476B38FB10DC}"/>
              </a:ext>
            </a:extLst>
          </p:cNvPr>
          <p:cNvSpPr txBox="1"/>
          <p:nvPr/>
        </p:nvSpPr>
        <p:spPr>
          <a:xfrm>
            <a:off x="2468268" y="1862853"/>
            <a:ext cx="180636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サービス料金の</a:t>
            </a:r>
            <a:r>
              <a:rPr kumimoji="1" lang="ja-JP" altLang="en-US" sz="1400" dirty="0"/>
              <a:t>支払</a:t>
            </a:r>
          </a:p>
        </p:txBody>
      </p: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2C4680E4-FF70-49FA-94C9-F050C521CEDF}"/>
              </a:ext>
            </a:extLst>
          </p:cNvPr>
          <p:cNvCxnSpPr>
            <a:cxnSpLocks/>
          </p:cNvCxnSpPr>
          <p:nvPr/>
        </p:nvCxnSpPr>
        <p:spPr>
          <a:xfrm flipV="1">
            <a:off x="4777068" y="3612271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>
            <a:extLst>
              <a:ext uri="{FF2B5EF4-FFF2-40B4-BE49-F238E27FC236}">
                <a16:creationId xmlns:a16="http://schemas.microsoft.com/office/drawing/2014/main" id="{A9C89FBF-ABF5-47EE-B15D-6415D5E74328}"/>
              </a:ext>
            </a:extLst>
          </p:cNvPr>
          <p:cNvCxnSpPr>
            <a:cxnSpLocks/>
          </p:cNvCxnSpPr>
          <p:nvPr/>
        </p:nvCxnSpPr>
        <p:spPr>
          <a:xfrm>
            <a:off x="4363783" y="3631435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8FE2D55B-D096-44A9-9CFD-E0B1BE225695}"/>
              </a:ext>
            </a:extLst>
          </p:cNvPr>
          <p:cNvSpPr txBox="1"/>
          <p:nvPr/>
        </p:nvSpPr>
        <p:spPr>
          <a:xfrm>
            <a:off x="2468268" y="52566"/>
            <a:ext cx="62801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800" dirty="0">
                <a:solidFill>
                  <a:srgbClr val="FF0000"/>
                </a:solidFill>
              </a:rPr>
              <a:t>※</a:t>
            </a:r>
            <a:r>
              <a:rPr lang="ja-JP" altLang="en-US" sz="1800" dirty="0">
                <a:solidFill>
                  <a:srgbClr val="FF0000"/>
                </a:solidFill>
              </a:rPr>
              <a:t>「オンサイト</a:t>
            </a:r>
            <a:r>
              <a:rPr lang="en-US" altLang="ja-JP" sz="1800" dirty="0">
                <a:solidFill>
                  <a:srgbClr val="FF0000"/>
                </a:solidFill>
              </a:rPr>
              <a:t>PPA</a:t>
            </a:r>
            <a:r>
              <a:rPr lang="ja-JP" altLang="en-US" sz="1800" dirty="0">
                <a:solidFill>
                  <a:srgbClr val="FF0000"/>
                </a:solidFill>
              </a:rPr>
              <a:t>モデル」で太陽光発電設備等を導入</a:t>
            </a:r>
            <a:endParaRPr kumimoji="1" lang="ja-JP" altLang="en-US" sz="1800" dirty="0">
              <a:solidFill>
                <a:srgbClr val="FF0000"/>
              </a:solidFill>
            </a:endParaRPr>
          </a:p>
        </p:txBody>
      </p:sp>
      <p:grpSp>
        <p:nvGrpSpPr>
          <p:cNvPr id="13" name="グループ化 12"/>
          <p:cNvGrpSpPr/>
          <p:nvPr/>
        </p:nvGrpSpPr>
        <p:grpSpPr>
          <a:xfrm>
            <a:off x="6079610" y="1000078"/>
            <a:ext cx="897922" cy="2031364"/>
            <a:chOff x="7092280" y="1899992"/>
            <a:chExt cx="648072" cy="1889048"/>
          </a:xfrm>
        </p:grpSpPr>
        <p:cxnSp>
          <p:nvCxnSpPr>
            <p:cNvPr id="6" name="直線矢印コネクタ 5"/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" name="直線コネクタ 9"/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" name="直線コネクタ 11"/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F989AD8C-9314-452F-BC4B-29FC258670A4}"/>
              </a:ext>
            </a:extLst>
          </p:cNvPr>
          <p:cNvSpPr txBox="1"/>
          <p:nvPr/>
        </p:nvSpPr>
        <p:spPr>
          <a:xfrm>
            <a:off x="6771066" y="1827501"/>
            <a:ext cx="225398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/>
              <a:t>設備譲渡</a:t>
            </a:r>
            <a:endParaRPr lang="en-US" altLang="ja-JP" sz="1400" dirty="0"/>
          </a:p>
          <a:p>
            <a:r>
              <a:rPr lang="ja-JP" altLang="en-US" sz="1400" dirty="0"/>
              <a:t>（</a:t>
            </a:r>
            <a:r>
              <a:rPr lang="en-US" altLang="ja-JP" sz="1400" dirty="0"/>
              <a:t>PPA</a:t>
            </a:r>
            <a:r>
              <a:rPr lang="ja-JP" altLang="en-US" sz="1400" dirty="0"/>
              <a:t>契約期間満了後）</a:t>
            </a:r>
            <a:endParaRPr lang="en-US" altLang="ja-JP" sz="1400" dirty="0"/>
          </a:p>
        </p:txBody>
      </p:sp>
      <p:sp>
        <p:nvSpPr>
          <p:cNvPr id="7" name="角丸四角形 6"/>
          <p:cNvSpPr/>
          <p:nvPr/>
        </p:nvSpPr>
        <p:spPr>
          <a:xfrm>
            <a:off x="2915821" y="2477134"/>
            <a:ext cx="3324114" cy="1154299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1FC9AC10-BB69-4606-9B25-EF1B3AB383F2}"/>
              </a:ext>
            </a:extLst>
          </p:cNvPr>
          <p:cNvSpPr txBox="1"/>
          <p:nvPr/>
        </p:nvSpPr>
        <p:spPr>
          <a:xfrm>
            <a:off x="323528" y="548680"/>
            <a:ext cx="646331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一号</a:t>
            </a:r>
          </a:p>
        </p:txBody>
      </p:sp>
      <p:sp>
        <p:nvSpPr>
          <p:cNvPr id="27" name="角丸四角形 6">
            <a:extLst>
              <a:ext uri="{FF2B5EF4-FFF2-40B4-BE49-F238E27FC236}">
                <a16:creationId xmlns:a16="http://schemas.microsoft.com/office/drawing/2014/main" id="{6FBA83B8-EBDE-49AA-88E4-B3292C8F7B10}"/>
              </a:ext>
            </a:extLst>
          </p:cNvPr>
          <p:cNvSpPr/>
          <p:nvPr/>
        </p:nvSpPr>
        <p:spPr>
          <a:xfrm>
            <a:off x="3059831" y="538076"/>
            <a:ext cx="3019775" cy="1076444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34DA08B2-9B43-4F5B-A829-5FF781C5CA4E}"/>
              </a:ext>
            </a:extLst>
          </p:cNvPr>
          <p:cNvSpPr txBox="1"/>
          <p:nvPr/>
        </p:nvSpPr>
        <p:spPr>
          <a:xfrm>
            <a:off x="118947" y="2348880"/>
            <a:ext cx="2717821" cy="138499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sz="1400" dirty="0"/>
              <a:t>補助事業を</a:t>
            </a:r>
            <a:r>
              <a:rPr lang="en-US" altLang="ja-JP" sz="1400" dirty="0"/>
              <a:t>2</a:t>
            </a:r>
            <a:r>
              <a:rPr lang="ja-JP" altLang="en-US" sz="1400" dirty="0"/>
              <a:t>者以上で実施し、</a:t>
            </a:r>
            <a:r>
              <a:rPr lang="ja-JP" altLang="en-US" sz="1400" dirty="0">
                <a:solidFill>
                  <a:srgbClr val="FF0000"/>
                </a:solidFill>
              </a:rPr>
              <a:t>「共同申請者」</a:t>
            </a:r>
            <a:r>
              <a:rPr lang="ja-JP" altLang="en-US" sz="1400" dirty="0"/>
              <a:t>がいないので「一号」となる。</a:t>
            </a:r>
            <a:endParaRPr kumimoji="1" lang="en-US" altLang="ja-JP" sz="1400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kumimoji="1" lang="ja-JP" altLang="en-US" sz="1400" dirty="0"/>
              <a:t>設備の所有者が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「代表申請者」</a:t>
            </a:r>
            <a:r>
              <a:rPr kumimoji="1" lang="ja-JP" altLang="en-US" sz="1400" dirty="0"/>
              <a:t>となり、補助金は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「代表申請者」</a:t>
            </a:r>
            <a:r>
              <a:rPr kumimoji="1" lang="ja-JP" altLang="en-US" sz="1400" dirty="0"/>
              <a:t>への交付となる。</a:t>
            </a:r>
            <a:endParaRPr kumimoji="1" lang="en-US" altLang="ja-JP" sz="1400" dirty="0"/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8DD9C123-8659-4DCC-A7DA-01E0B8ED2908}"/>
              </a:ext>
            </a:extLst>
          </p:cNvPr>
          <p:cNvSpPr/>
          <p:nvPr/>
        </p:nvSpPr>
        <p:spPr>
          <a:xfrm>
            <a:off x="3707904" y="4501893"/>
            <a:ext cx="1893380" cy="8832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工事会社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18DE73-DF55-0466-D6E6-3F6F5A4EE3C0}"/>
              </a:ext>
            </a:extLst>
          </p:cNvPr>
          <p:cNvSpPr txBox="1"/>
          <p:nvPr/>
        </p:nvSpPr>
        <p:spPr>
          <a:xfrm>
            <a:off x="2699796" y="3906511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75778B7-5CDE-F3BB-0F7F-C78386D62917}"/>
              </a:ext>
            </a:extLst>
          </p:cNvPr>
          <p:cNvSpPr txBox="1"/>
          <p:nvPr/>
        </p:nvSpPr>
        <p:spPr>
          <a:xfrm>
            <a:off x="4812736" y="3823503"/>
            <a:ext cx="343166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需要地に太陽光発電設備・定置用蓄電池の設置</a:t>
            </a:r>
            <a:endParaRPr lang="en-US" altLang="ja-JP" sz="1400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EA75B71-EDAA-7668-1047-C9E9595024D0}"/>
              </a:ext>
            </a:extLst>
          </p:cNvPr>
          <p:cNvSpPr txBox="1"/>
          <p:nvPr/>
        </p:nvSpPr>
        <p:spPr>
          <a:xfrm>
            <a:off x="4829172" y="1792830"/>
            <a:ext cx="19327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太陽光発電設備・</a:t>
            </a:r>
            <a:endParaRPr lang="en-US" altLang="ja-JP" sz="1400" dirty="0"/>
          </a:p>
          <a:p>
            <a:r>
              <a:rPr lang="ja-JP" altLang="en-US" sz="1400" dirty="0"/>
              <a:t>定置用蓄電池の使用</a:t>
            </a:r>
            <a:endParaRPr lang="en-US" altLang="ja-JP" sz="1400" dirty="0"/>
          </a:p>
        </p:txBody>
      </p:sp>
    </p:spTree>
    <p:extLst>
      <p:ext uri="{BB962C8B-B14F-4D97-AF65-F5344CB8AC3E}">
        <p14:creationId xmlns:p14="http://schemas.microsoft.com/office/powerpoint/2010/main" val="955464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5DD8C84-55C6-42A4-8B48-CEA429F225C7}"/>
              </a:ext>
            </a:extLst>
          </p:cNvPr>
          <p:cNvSpPr/>
          <p:nvPr/>
        </p:nvSpPr>
        <p:spPr>
          <a:xfrm>
            <a:off x="2127643" y="2845367"/>
            <a:ext cx="3119154" cy="11521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/>
              <a:t>リース事業者：</a:t>
            </a:r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株式会社■■ 　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設備の所有者</a:t>
            </a:r>
            <a:r>
              <a:rPr kumimoji="1" lang="en-US" altLang="ja-JP" sz="1600" dirty="0"/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代表申請者（代表事業者）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C72F83C0-F179-409D-9068-876B5731D918}"/>
              </a:ext>
            </a:extLst>
          </p:cNvPr>
          <p:cNvSpPr/>
          <p:nvPr/>
        </p:nvSpPr>
        <p:spPr>
          <a:xfrm>
            <a:off x="2273897" y="710046"/>
            <a:ext cx="2650494" cy="95062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株式会社</a:t>
            </a:r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kumimoji="1" lang="en-US" altLang="ja-JP" sz="1600" dirty="0"/>
          </a:p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【</a:t>
            </a:r>
            <a:r>
              <a:rPr kumimoji="1" lang="ja-JP" altLang="en-US" sz="1600" dirty="0"/>
              <a:t>施設の所有者／</a:t>
            </a:r>
            <a:r>
              <a:rPr kumimoji="1" lang="ja-JP" altLang="en-US" sz="1600" dirty="0">
                <a:solidFill>
                  <a:srgbClr val="002060"/>
                </a:solidFill>
              </a:rPr>
              <a:t>需要家</a:t>
            </a:r>
            <a:r>
              <a:rPr kumimoji="1" lang="en-US" altLang="ja-JP" sz="1600" dirty="0">
                <a:solidFill>
                  <a:schemeClr val="bg1"/>
                </a:solidFill>
              </a:rPr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002060"/>
                </a:solidFill>
              </a:rPr>
              <a:t>共同事業者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A53FD9F4-5AF4-466C-AF45-7B9F6D7AA660}"/>
              </a:ext>
            </a:extLst>
          </p:cNvPr>
          <p:cNvSpPr/>
          <p:nvPr/>
        </p:nvSpPr>
        <p:spPr>
          <a:xfrm>
            <a:off x="2744649" y="4976505"/>
            <a:ext cx="1893380" cy="8832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工事会社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cxnSp>
        <p:nvCxnSpPr>
          <p:cNvPr id="17" name="直線矢印コネクタ 16">
            <a:extLst>
              <a:ext uri="{FF2B5EF4-FFF2-40B4-BE49-F238E27FC236}">
                <a16:creationId xmlns:a16="http://schemas.microsoft.com/office/drawing/2014/main" id="{31F86A75-0D35-4118-9466-958583A0DC0E}"/>
              </a:ext>
            </a:extLst>
          </p:cNvPr>
          <p:cNvCxnSpPr>
            <a:cxnSpLocks/>
          </p:cNvCxnSpPr>
          <p:nvPr/>
        </p:nvCxnSpPr>
        <p:spPr>
          <a:xfrm flipH="1" flipV="1">
            <a:off x="5221212" y="1359152"/>
            <a:ext cx="1883595" cy="113819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>
            <a:extLst>
              <a:ext uri="{FF2B5EF4-FFF2-40B4-BE49-F238E27FC236}">
                <a16:creationId xmlns:a16="http://schemas.microsoft.com/office/drawing/2014/main" id="{7AA7026E-86B8-4510-B5D8-7D43A985F9F7}"/>
              </a:ext>
            </a:extLst>
          </p:cNvPr>
          <p:cNvCxnSpPr>
            <a:cxnSpLocks/>
          </p:cNvCxnSpPr>
          <p:nvPr/>
        </p:nvCxnSpPr>
        <p:spPr>
          <a:xfrm>
            <a:off x="3336272" y="1793714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4664C85B-C292-4CF5-ADC7-476B38FB10DC}"/>
              </a:ext>
            </a:extLst>
          </p:cNvPr>
          <p:cNvSpPr txBox="1"/>
          <p:nvPr/>
        </p:nvSpPr>
        <p:spPr>
          <a:xfrm>
            <a:off x="1764626" y="2136240"/>
            <a:ext cx="16760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リース料金の</a:t>
            </a:r>
            <a:r>
              <a:rPr kumimoji="1" lang="ja-JP" altLang="en-US" sz="1400" dirty="0"/>
              <a:t>支払</a:t>
            </a:r>
          </a:p>
        </p:txBody>
      </p: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2C4680E4-FF70-49FA-94C9-F050C521CEDF}"/>
              </a:ext>
            </a:extLst>
          </p:cNvPr>
          <p:cNvCxnSpPr>
            <a:cxnSpLocks/>
          </p:cNvCxnSpPr>
          <p:nvPr/>
        </p:nvCxnSpPr>
        <p:spPr>
          <a:xfrm flipV="1">
            <a:off x="3776224" y="4054952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>
            <a:extLst>
              <a:ext uri="{FF2B5EF4-FFF2-40B4-BE49-F238E27FC236}">
                <a16:creationId xmlns:a16="http://schemas.microsoft.com/office/drawing/2014/main" id="{A9C89FBF-ABF5-47EE-B15D-6415D5E74328}"/>
              </a:ext>
            </a:extLst>
          </p:cNvPr>
          <p:cNvCxnSpPr>
            <a:cxnSpLocks/>
          </p:cNvCxnSpPr>
          <p:nvPr/>
        </p:nvCxnSpPr>
        <p:spPr>
          <a:xfrm>
            <a:off x="3334640" y="4054952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9274D1A9-143A-4A6A-87F7-536512DAAEAD}"/>
              </a:ext>
            </a:extLst>
          </p:cNvPr>
          <p:cNvSpPr txBox="1"/>
          <p:nvPr/>
        </p:nvSpPr>
        <p:spPr>
          <a:xfrm>
            <a:off x="3776224" y="4149080"/>
            <a:ext cx="1893379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需要地に太陽光発電設備・定置用蓄電池の設置</a:t>
            </a:r>
            <a:endParaRPr lang="en-US" altLang="ja-JP" sz="14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6D6337C-A413-4AC0-A10D-1CE8DC202DD9}"/>
              </a:ext>
            </a:extLst>
          </p:cNvPr>
          <p:cNvSpPr txBox="1"/>
          <p:nvPr/>
        </p:nvSpPr>
        <p:spPr>
          <a:xfrm>
            <a:off x="5595104" y="2073530"/>
            <a:ext cx="107402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保守管理</a:t>
            </a:r>
            <a:endParaRPr lang="en-US" altLang="ja-JP" sz="1400" dirty="0"/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2AE5D1C4-54A5-4B21-A8B8-DAE1A1441E15}"/>
              </a:ext>
            </a:extLst>
          </p:cNvPr>
          <p:cNvSpPr/>
          <p:nvPr/>
        </p:nvSpPr>
        <p:spPr>
          <a:xfrm>
            <a:off x="6739006" y="2610097"/>
            <a:ext cx="1765770" cy="94906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r>
              <a:rPr kumimoji="1" lang="en-US" altLang="ja-JP" sz="1600" dirty="0"/>
              <a:t>【</a:t>
            </a:r>
            <a:r>
              <a:rPr kumimoji="1" lang="ja-JP" altLang="en-US" sz="1600" dirty="0"/>
              <a:t>保守管理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cxnSp>
        <p:nvCxnSpPr>
          <p:cNvPr id="30" name="直線矢印コネクタ 29">
            <a:extLst>
              <a:ext uri="{FF2B5EF4-FFF2-40B4-BE49-F238E27FC236}">
                <a16:creationId xmlns:a16="http://schemas.microsoft.com/office/drawing/2014/main" id="{55A0C516-D3A1-4B50-BCAB-D608E468AE60}"/>
              </a:ext>
            </a:extLst>
          </p:cNvPr>
          <p:cNvCxnSpPr>
            <a:cxnSpLocks/>
          </p:cNvCxnSpPr>
          <p:nvPr/>
        </p:nvCxnSpPr>
        <p:spPr>
          <a:xfrm>
            <a:off x="5289970" y="1083628"/>
            <a:ext cx="2133515" cy="131677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C1B58B6A-5B19-45F2-89CF-766F877DE3A8}"/>
              </a:ext>
            </a:extLst>
          </p:cNvPr>
          <p:cNvSpPr txBox="1"/>
          <p:nvPr/>
        </p:nvSpPr>
        <p:spPr>
          <a:xfrm>
            <a:off x="6163011" y="1282563"/>
            <a:ext cx="16493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保守料金の支払</a:t>
            </a:r>
            <a:endParaRPr lang="en-US" altLang="ja-JP" sz="1400" dirty="0"/>
          </a:p>
        </p:txBody>
      </p:sp>
      <p:cxnSp>
        <p:nvCxnSpPr>
          <p:cNvPr id="27" name="直線矢印コネクタ 26">
            <a:extLst>
              <a:ext uri="{FF2B5EF4-FFF2-40B4-BE49-F238E27FC236}">
                <a16:creationId xmlns:a16="http://schemas.microsoft.com/office/drawing/2014/main" id="{300E59A3-990A-4669-92CA-32FFDCB54188}"/>
              </a:ext>
            </a:extLst>
          </p:cNvPr>
          <p:cNvCxnSpPr>
            <a:cxnSpLocks/>
          </p:cNvCxnSpPr>
          <p:nvPr/>
        </p:nvCxnSpPr>
        <p:spPr>
          <a:xfrm flipV="1">
            <a:off x="3707904" y="1825660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F3FF34AF-8AB7-496F-80E3-97EABB8A8C5F}"/>
              </a:ext>
            </a:extLst>
          </p:cNvPr>
          <p:cNvSpPr txBox="1"/>
          <p:nvPr/>
        </p:nvSpPr>
        <p:spPr>
          <a:xfrm>
            <a:off x="3708733" y="2028518"/>
            <a:ext cx="189338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太陽光発電設備・</a:t>
            </a:r>
            <a:endParaRPr lang="en-US" altLang="ja-JP" sz="1400" dirty="0"/>
          </a:p>
          <a:p>
            <a:r>
              <a:rPr lang="ja-JP" altLang="en-US" sz="1400" dirty="0"/>
              <a:t>定置用蓄電池の使用</a:t>
            </a:r>
            <a:endParaRPr lang="en-US" altLang="ja-JP" sz="1400" dirty="0"/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F989AD8C-9314-452F-BC4B-29FC258670A4}"/>
              </a:ext>
            </a:extLst>
          </p:cNvPr>
          <p:cNvSpPr txBox="1"/>
          <p:nvPr/>
        </p:nvSpPr>
        <p:spPr>
          <a:xfrm>
            <a:off x="-41646" y="2101207"/>
            <a:ext cx="20788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r>
              <a:rPr lang="ja-JP" altLang="en-US" sz="1200" dirty="0"/>
              <a:t>（リース契約期間満了後）</a:t>
            </a:r>
            <a:endParaRPr lang="en-US" altLang="ja-JP" sz="1200" dirty="0"/>
          </a:p>
        </p:txBody>
      </p:sp>
      <p:grpSp>
        <p:nvGrpSpPr>
          <p:cNvPr id="32" name="グループ化 31"/>
          <p:cNvGrpSpPr/>
          <p:nvPr/>
        </p:nvGrpSpPr>
        <p:grpSpPr>
          <a:xfrm flipH="1">
            <a:off x="1658562" y="1196752"/>
            <a:ext cx="485493" cy="2354368"/>
            <a:chOff x="7092280" y="1899992"/>
            <a:chExt cx="648072" cy="1889048"/>
          </a:xfrm>
        </p:grpSpPr>
        <p:cxnSp>
          <p:nvCxnSpPr>
            <p:cNvPr id="34" name="直線矢印コネクタ 33"/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5" name="直線コネクタ 34"/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6" name="直線コネクタ 35"/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38" name="角丸四角形 37"/>
          <p:cNvSpPr/>
          <p:nvPr/>
        </p:nvSpPr>
        <p:spPr>
          <a:xfrm>
            <a:off x="2048802" y="2746818"/>
            <a:ext cx="3315286" cy="1308133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CF8F1EC3-3897-458D-8C47-F7F24628DB6B}"/>
              </a:ext>
            </a:extLst>
          </p:cNvPr>
          <p:cNvSpPr txBox="1"/>
          <p:nvPr/>
        </p:nvSpPr>
        <p:spPr>
          <a:xfrm>
            <a:off x="2411760" y="62144"/>
            <a:ext cx="6181435" cy="360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>
                <a:solidFill>
                  <a:srgbClr val="FF0000"/>
                </a:solidFill>
              </a:rPr>
              <a:t>※</a:t>
            </a:r>
            <a:r>
              <a:rPr lang="ja-JP" altLang="en-US" dirty="0">
                <a:solidFill>
                  <a:srgbClr val="FF0000"/>
                </a:solidFill>
              </a:rPr>
              <a:t>「リースモデル」で太陽光発電設備等を導入</a:t>
            </a:r>
            <a:endParaRPr kumimoji="1" lang="ja-JP" altLang="en-US" sz="2000" dirty="0">
              <a:solidFill>
                <a:srgbClr val="FF0000"/>
              </a:solidFill>
            </a:endParaRPr>
          </a:p>
        </p:txBody>
      </p:sp>
      <p:sp>
        <p:nvSpPr>
          <p:cNvPr id="29" name="角丸四角形 6">
            <a:extLst>
              <a:ext uri="{FF2B5EF4-FFF2-40B4-BE49-F238E27FC236}">
                <a16:creationId xmlns:a16="http://schemas.microsoft.com/office/drawing/2014/main" id="{6FBA83B8-EBDE-49AA-88E4-B3292C8F7B10}"/>
              </a:ext>
            </a:extLst>
          </p:cNvPr>
          <p:cNvSpPr/>
          <p:nvPr/>
        </p:nvSpPr>
        <p:spPr>
          <a:xfrm>
            <a:off x="2114313" y="592886"/>
            <a:ext cx="2973667" cy="1212680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1FC9AC10-BB69-4606-9B25-EF1B3AB383F2}"/>
              </a:ext>
            </a:extLst>
          </p:cNvPr>
          <p:cNvSpPr txBox="1"/>
          <p:nvPr/>
        </p:nvSpPr>
        <p:spPr>
          <a:xfrm>
            <a:off x="323528" y="548680"/>
            <a:ext cx="646331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一号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9D03C207-CAC9-4085-A586-FBDE92F64282}"/>
              </a:ext>
            </a:extLst>
          </p:cNvPr>
          <p:cNvSpPr txBox="1"/>
          <p:nvPr/>
        </p:nvSpPr>
        <p:spPr>
          <a:xfrm>
            <a:off x="5851888" y="4118445"/>
            <a:ext cx="2896574" cy="138499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sz="1400" dirty="0"/>
              <a:t>補助事業を</a:t>
            </a:r>
            <a:r>
              <a:rPr lang="en-US" altLang="ja-JP" sz="1400" dirty="0"/>
              <a:t>2</a:t>
            </a:r>
            <a:r>
              <a:rPr lang="ja-JP" altLang="en-US" sz="1400" dirty="0"/>
              <a:t>者以上で実施し、</a:t>
            </a:r>
            <a:r>
              <a:rPr lang="ja-JP" altLang="en-US" sz="1400" dirty="0">
                <a:solidFill>
                  <a:srgbClr val="FF0000"/>
                </a:solidFill>
              </a:rPr>
              <a:t>「共同申請者」</a:t>
            </a:r>
            <a:r>
              <a:rPr lang="ja-JP" altLang="en-US" sz="1400" dirty="0"/>
              <a:t>がいないので「一号」となる。</a:t>
            </a:r>
            <a:endParaRPr kumimoji="1" lang="en-US" altLang="ja-JP" sz="1400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kumimoji="1" lang="ja-JP" altLang="en-US" sz="1400" dirty="0"/>
              <a:t>設備の所有者が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「代表申請者」</a:t>
            </a:r>
            <a:r>
              <a:rPr kumimoji="1" lang="ja-JP" altLang="en-US" sz="1400" dirty="0"/>
              <a:t>となり、補助金は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「代表申請者」</a:t>
            </a:r>
            <a:r>
              <a:rPr kumimoji="1" lang="ja-JP" altLang="en-US" sz="1400" dirty="0"/>
              <a:t>への交付となる。</a:t>
            </a:r>
            <a:endParaRPr kumimoji="1" lang="en-US" altLang="ja-JP" sz="1400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D08EA52-246D-8DD2-1388-F8795BF1F198}"/>
              </a:ext>
            </a:extLst>
          </p:cNvPr>
          <p:cNvSpPr txBox="1"/>
          <p:nvPr/>
        </p:nvSpPr>
        <p:spPr>
          <a:xfrm>
            <a:off x="1658562" y="4380085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</p:spTree>
    <p:extLst>
      <p:ext uri="{BB962C8B-B14F-4D97-AF65-F5344CB8AC3E}">
        <p14:creationId xmlns:p14="http://schemas.microsoft.com/office/powerpoint/2010/main" val="24097351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5DD8C84-55C6-42A4-8B48-CEA429F225C7}"/>
              </a:ext>
            </a:extLst>
          </p:cNvPr>
          <p:cNvSpPr/>
          <p:nvPr/>
        </p:nvSpPr>
        <p:spPr>
          <a:xfrm>
            <a:off x="3057738" y="2238111"/>
            <a:ext cx="2826448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株式会社●●</a:t>
            </a:r>
            <a:endParaRPr lang="en-US" altLang="ja-JP" sz="1600" dirty="0">
              <a:solidFill>
                <a:prstClr val="white"/>
              </a:solidFill>
              <a:latin typeface="+mj-ea"/>
            </a:endParaRPr>
          </a:p>
          <a:p>
            <a:pPr algn="ctr"/>
            <a:r>
              <a:rPr lang="en-US" altLang="ja-JP" sz="1600" dirty="0"/>
              <a:t>【</a:t>
            </a:r>
            <a:r>
              <a:rPr lang="en-US" altLang="ja-JP" sz="1600" dirty="0">
                <a:solidFill>
                  <a:prstClr val="white"/>
                </a:solidFill>
                <a:latin typeface="+mj-ea"/>
              </a:rPr>
              <a:t> PPA</a:t>
            </a:r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事業者</a:t>
            </a:r>
            <a:r>
              <a:rPr lang="en-US" altLang="ja-JP" sz="1600" dirty="0"/>
              <a:t>】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ja-JP" altLang="en-US" sz="1600" dirty="0">
                <a:solidFill>
                  <a:srgbClr val="FF0000"/>
                </a:solidFill>
                <a:latin typeface="+mj-ea"/>
              </a:rPr>
              <a:t>代表申請者（代表事業者）</a:t>
            </a:r>
            <a:endParaRPr kumimoji="1" lang="ja-JP" altLang="en-US" sz="1600" dirty="0">
              <a:solidFill>
                <a:srgbClr val="FF0000"/>
              </a:solidFill>
            </a:endParaRPr>
          </a:p>
        </p:txBody>
      </p:sp>
      <p:cxnSp>
        <p:nvCxnSpPr>
          <p:cNvPr id="17" name="直線矢印コネクタ 16">
            <a:extLst>
              <a:ext uri="{FF2B5EF4-FFF2-40B4-BE49-F238E27FC236}">
                <a16:creationId xmlns:a16="http://schemas.microsoft.com/office/drawing/2014/main" id="{31F86A75-0D35-4118-9466-958583A0DC0E}"/>
              </a:ext>
            </a:extLst>
          </p:cNvPr>
          <p:cNvCxnSpPr>
            <a:cxnSpLocks/>
          </p:cNvCxnSpPr>
          <p:nvPr/>
        </p:nvCxnSpPr>
        <p:spPr>
          <a:xfrm flipV="1">
            <a:off x="4788024" y="1587276"/>
            <a:ext cx="0" cy="51685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>
            <a:extLst>
              <a:ext uri="{FF2B5EF4-FFF2-40B4-BE49-F238E27FC236}">
                <a16:creationId xmlns:a16="http://schemas.microsoft.com/office/drawing/2014/main" id="{7AA7026E-86B8-4510-B5D8-7D43A985F9F7}"/>
              </a:ext>
            </a:extLst>
          </p:cNvPr>
          <p:cNvCxnSpPr>
            <a:cxnSpLocks/>
          </p:cNvCxnSpPr>
          <p:nvPr/>
        </p:nvCxnSpPr>
        <p:spPr>
          <a:xfrm>
            <a:off x="4326633" y="1604254"/>
            <a:ext cx="0" cy="52860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2C4680E4-FF70-49FA-94C9-F050C521CEDF}"/>
              </a:ext>
            </a:extLst>
          </p:cNvPr>
          <p:cNvCxnSpPr>
            <a:cxnSpLocks/>
          </p:cNvCxnSpPr>
          <p:nvPr/>
        </p:nvCxnSpPr>
        <p:spPr>
          <a:xfrm flipV="1">
            <a:off x="4821720" y="4624999"/>
            <a:ext cx="0" cy="648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>
            <a:extLst>
              <a:ext uri="{FF2B5EF4-FFF2-40B4-BE49-F238E27FC236}">
                <a16:creationId xmlns:a16="http://schemas.microsoft.com/office/drawing/2014/main" id="{A9C89FBF-ABF5-47EE-B15D-6415D5E74328}"/>
              </a:ext>
            </a:extLst>
          </p:cNvPr>
          <p:cNvCxnSpPr>
            <a:cxnSpLocks/>
          </p:cNvCxnSpPr>
          <p:nvPr/>
        </p:nvCxnSpPr>
        <p:spPr>
          <a:xfrm>
            <a:off x="4427984" y="4653208"/>
            <a:ext cx="0" cy="648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9274D1A9-143A-4A6A-87F7-536512DAAEAD}"/>
              </a:ext>
            </a:extLst>
          </p:cNvPr>
          <p:cNvSpPr txBox="1"/>
          <p:nvPr/>
        </p:nvSpPr>
        <p:spPr>
          <a:xfrm>
            <a:off x="4895673" y="4740040"/>
            <a:ext cx="242064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需要地に太陽光発電設備・定置用蓄電池の設置</a:t>
            </a:r>
            <a:endParaRPr lang="en-US" altLang="ja-JP" sz="1400" dirty="0"/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177A4B5-3C2E-4D47-A38B-BAB00F176942}"/>
              </a:ext>
            </a:extLst>
          </p:cNvPr>
          <p:cNvSpPr/>
          <p:nvPr/>
        </p:nvSpPr>
        <p:spPr>
          <a:xfrm>
            <a:off x="2955287" y="3699916"/>
            <a:ext cx="3238882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株式会社■■ 　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設備の所有者／リース事業者</a:t>
            </a:r>
            <a:r>
              <a:rPr kumimoji="1" lang="en-US" altLang="ja-JP" sz="1600" dirty="0"/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共同申請者（代表事業者）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8F7F1782-EEC5-41C0-A028-3F7FB77DADF1}"/>
              </a:ext>
            </a:extLst>
          </p:cNvPr>
          <p:cNvSpPr txBox="1"/>
          <p:nvPr/>
        </p:nvSpPr>
        <p:spPr>
          <a:xfrm>
            <a:off x="2684198" y="3219833"/>
            <a:ext cx="16511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リース料金の</a:t>
            </a:r>
            <a:r>
              <a:rPr kumimoji="1" lang="ja-JP" altLang="en-US" sz="1400" dirty="0"/>
              <a:t>支払</a:t>
            </a:r>
          </a:p>
        </p:txBody>
      </p:sp>
      <p:cxnSp>
        <p:nvCxnSpPr>
          <p:cNvPr id="31" name="直線矢印コネクタ 30">
            <a:extLst>
              <a:ext uri="{FF2B5EF4-FFF2-40B4-BE49-F238E27FC236}">
                <a16:creationId xmlns:a16="http://schemas.microsoft.com/office/drawing/2014/main" id="{D0A71BF0-FCF9-4A84-B4E3-095F21489971}"/>
              </a:ext>
            </a:extLst>
          </p:cNvPr>
          <p:cNvCxnSpPr>
            <a:cxnSpLocks/>
          </p:cNvCxnSpPr>
          <p:nvPr/>
        </p:nvCxnSpPr>
        <p:spPr>
          <a:xfrm flipV="1">
            <a:off x="4772190" y="3137498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矢印コネクタ 31">
            <a:extLst>
              <a:ext uri="{FF2B5EF4-FFF2-40B4-BE49-F238E27FC236}">
                <a16:creationId xmlns:a16="http://schemas.microsoft.com/office/drawing/2014/main" id="{64F2307D-13FC-4A09-8CF5-1708B4CCCD22}"/>
              </a:ext>
            </a:extLst>
          </p:cNvPr>
          <p:cNvCxnSpPr>
            <a:cxnSpLocks/>
          </p:cNvCxnSpPr>
          <p:nvPr/>
        </p:nvCxnSpPr>
        <p:spPr>
          <a:xfrm>
            <a:off x="4242192" y="3137498"/>
            <a:ext cx="0" cy="54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E32E6485-03D2-49B0-A550-9EEE5D9CF6AF}"/>
              </a:ext>
            </a:extLst>
          </p:cNvPr>
          <p:cNvSpPr txBox="1"/>
          <p:nvPr/>
        </p:nvSpPr>
        <p:spPr>
          <a:xfrm>
            <a:off x="4815038" y="1619396"/>
            <a:ext cx="185012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太陽光発電設備・</a:t>
            </a:r>
            <a:endParaRPr lang="en-US" altLang="ja-JP" sz="1400" dirty="0"/>
          </a:p>
          <a:p>
            <a:r>
              <a:rPr lang="ja-JP" altLang="en-US" sz="1400" dirty="0"/>
              <a:t>定置用蓄電池の使用</a:t>
            </a:r>
            <a:endParaRPr lang="en-US" altLang="ja-JP" sz="1400" dirty="0"/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F0CA23E1-860F-4907-A903-D6E197C11A9F}"/>
              </a:ext>
            </a:extLst>
          </p:cNvPr>
          <p:cNvSpPr txBox="1"/>
          <p:nvPr/>
        </p:nvSpPr>
        <p:spPr>
          <a:xfrm>
            <a:off x="2590229" y="1717633"/>
            <a:ext cx="18428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サービス料金の支払</a:t>
            </a: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F989AD8C-9314-452F-BC4B-29FC258670A4}"/>
              </a:ext>
            </a:extLst>
          </p:cNvPr>
          <p:cNvSpPr txBox="1"/>
          <p:nvPr/>
        </p:nvSpPr>
        <p:spPr>
          <a:xfrm>
            <a:off x="428680" y="3267997"/>
            <a:ext cx="23984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pPr algn="ctr"/>
            <a:r>
              <a:rPr lang="ja-JP" altLang="en-US" sz="1200" dirty="0"/>
              <a:t>（リース契約期間満了後）</a:t>
            </a:r>
            <a:endParaRPr lang="en-US" altLang="ja-JP" sz="1200" dirty="0"/>
          </a:p>
        </p:txBody>
      </p:sp>
      <p:grpSp>
        <p:nvGrpSpPr>
          <p:cNvPr id="34" name="グループ化 33"/>
          <p:cNvGrpSpPr/>
          <p:nvPr/>
        </p:nvGrpSpPr>
        <p:grpSpPr>
          <a:xfrm flipH="1">
            <a:off x="2293462" y="900140"/>
            <a:ext cx="560809" cy="1656758"/>
            <a:chOff x="7092280" y="1899992"/>
            <a:chExt cx="648072" cy="1889048"/>
          </a:xfrm>
        </p:grpSpPr>
        <p:cxnSp>
          <p:nvCxnSpPr>
            <p:cNvPr id="35" name="直線矢印コネクタ 34"/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6" name="直線コネクタ 35"/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7" name="直線コネクタ 36"/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38" name="グループ化 37"/>
          <p:cNvGrpSpPr/>
          <p:nvPr/>
        </p:nvGrpSpPr>
        <p:grpSpPr>
          <a:xfrm flipH="1">
            <a:off x="2306465" y="2813656"/>
            <a:ext cx="611631" cy="1411139"/>
            <a:chOff x="7092280" y="1899992"/>
            <a:chExt cx="648072" cy="1889048"/>
          </a:xfrm>
        </p:grpSpPr>
        <p:cxnSp>
          <p:nvCxnSpPr>
            <p:cNvPr id="39" name="直線矢印コネクタ 38"/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0" name="直線コネクタ 39"/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1" name="直線コネクタ 40"/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F989AD8C-9314-452F-BC4B-29FC258670A4}"/>
              </a:ext>
            </a:extLst>
          </p:cNvPr>
          <p:cNvSpPr txBox="1"/>
          <p:nvPr/>
        </p:nvSpPr>
        <p:spPr>
          <a:xfrm>
            <a:off x="772361" y="1369951"/>
            <a:ext cx="195174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r>
              <a:rPr lang="ja-JP" altLang="en-US" sz="1200" dirty="0"/>
              <a:t>（</a:t>
            </a:r>
            <a:r>
              <a:rPr lang="en-US" altLang="ja-JP" sz="1200" dirty="0"/>
              <a:t>PPA</a:t>
            </a:r>
            <a:r>
              <a:rPr lang="ja-JP" altLang="en-US" sz="1200" dirty="0"/>
              <a:t>契約期間満了後）</a:t>
            </a:r>
            <a:endParaRPr lang="en-US" altLang="ja-JP" sz="1200" dirty="0"/>
          </a:p>
        </p:txBody>
      </p:sp>
      <p:sp>
        <p:nvSpPr>
          <p:cNvPr id="44" name="角丸四角形 43"/>
          <p:cNvSpPr/>
          <p:nvPr/>
        </p:nvSpPr>
        <p:spPr>
          <a:xfrm>
            <a:off x="2710121" y="2132856"/>
            <a:ext cx="3878099" cy="2501929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A1579D35-6489-4090-BD68-C7D10347D274}"/>
              </a:ext>
            </a:extLst>
          </p:cNvPr>
          <p:cNvSpPr txBox="1"/>
          <p:nvPr/>
        </p:nvSpPr>
        <p:spPr>
          <a:xfrm>
            <a:off x="2411760" y="84232"/>
            <a:ext cx="648072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solidFill>
                  <a:srgbClr val="FF0000"/>
                </a:solidFill>
              </a:rPr>
              <a:t>※</a:t>
            </a:r>
            <a:r>
              <a:rPr lang="ja-JP" altLang="en-US" sz="1200" dirty="0">
                <a:solidFill>
                  <a:srgbClr val="FF0000"/>
                </a:solidFill>
              </a:rPr>
              <a:t>「オンサイト</a:t>
            </a:r>
            <a:r>
              <a:rPr lang="en-US" altLang="ja-JP" sz="1200" dirty="0">
                <a:solidFill>
                  <a:srgbClr val="FF0000"/>
                </a:solidFill>
              </a:rPr>
              <a:t>PPA</a:t>
            </a:r>
            <a:r>
              <a:rPr lang="ja-JP" altLang="en-US" sz="1200" dirty="0">
                <a:solidFill>
                  <a:srgbClr val="FF0000"/>
                </a:solidFill>
              </a:rPr>
              <a:t>モデル」で太陽光発電設備等を導入、リース事業者が工事会社に発注</a:t>
            </a:r>
            <a:endParaRPr kumimoji="1" lang="ja-JP" altLang="en-US" sz="1200" dirty="0">
              <a:solidFill>
                <a:srgbClr val="FF0000"/>
              </a:solidFill>
            </a:endParaRPr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6AA350B7-C069-48CC-85C4-5D6F60A3DCA4}"/>
              </a:ext>
            </a:extLst>
          </p:cNvPr>
          <p:cNvSpPr txBox="1"/>
          <p:nvPr/>
        </p:nvSpPr>
        <p:spPr>
          <a:xfrm>
            <a:off x="323528" y="548680"/>
            <a:ext cx="646331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二号</a:t>
            </a:r>
          </a:p>
        </p:txBody>
      </p:sp>
      <p:sp>
        <p:nvSpPr>
          <p:cNvPr id="43" name="角丸四角形 6">
            <a:extLst>
              <a:ext uri="{FF2B5EF4-FFF2-40B4-BE49-F238E27FC236}">
                <a16:creationId xmlns:a16="http://schemas.microsoft.com/office/drawing/2014/main" id="{6FBA83B8-EBDE-49AA-88E4-B3292C8F7B10}"/>
              </a:ext>
            </a:extLst>
          </p:cNvPr>
          <p:cNvSpPr/>
          <p:nvPr/>
        </p:nvSpPr>
        <p:spPr>
          <a:xfrm>
            <a:off x="2995513" y="544993"/>
            <a:ext cx="2888673" cy="1042283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59C28EEC-5E63-4384-9853-1AB5787A160C}"/>
              </a:ext>
            </a:extLst>
          </p:cNvPr>
          <p:cNvSpPr txBox="1"/>
          <p:nvPr/>
        </p:nvSpPr>
        <p:spPr>
          <a:xfrm>
            <a:off x="6692179" y="2157193"/>
            <a:ext cx="2286417" cy="2462213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sz="1400" dirty="0"/>
              <a:t>補助事業を</a:t>
            </a:r>
            <a:r>
              <a:rPr lang="en-US" altLang="ja-JP" sz="1400" dirty="0"/>
              <a:t>2</a:t>
            </a:r>
            <a:r>
              <a:rPr lang="ja-JP" altLang="en-US" sz="1400" dirty="0"/>
              <a:t>者以上で実施し、</a:t>
            </a:r>
            <a:r>
              <a:rPr lang="ja-JP" altLang="en-US" sz="1400" dirty="0">
                <a:solidFill>
                  <a:srgbClr val="FF0000"/>
                </a:solidFill>
              </a:rPr>
              <a:t>「共同申請者」</a:t>
            </a:r>
            <a:r>
              <a:rPr lang="ja-JP" altLang="en-US" sz="1400" dirty="0"/>
              <a:t>がいるので「二号」となる。</a:t>
            </a:r>
            <a:endParaRPr kumimoji="1" lang="en-US" altLang="ja-JP" sz="1400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kumimoji="1" lang="ja-JP" altLang="en-US" sz="1400" dirty="0"/>
              <a:t>申請者が「</a:t>
            </a:r>
            <a:r>
              <a:rPr kumimoji="1" lang="ja-JP" altLang="en-US" sz="1400" dirty="0">
                <a:solidFill>
                  <a:srgbClr val="FF0000"/>
                </a:solidFill>
              </a:rPr>
              <a:t>代表申請者」</a:t>
            </a:r>
            <a:r>
              <a:rPr kumimoji="1" lang="ja-JP" altLang="en-US" sz="1400" dirty="0"/>
              <a:t>を選定することができ、補助金は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「代表申請者」</a:t>
            </a:r>
            <a:r>
              <a:rPr kumimoji="1" lang="ja-JP" altLang="en-US" sz="1400" dirty="0"/>
              <a:t>への交付となる。リース事業者を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「代表申請者」</a:t>
            </a:r>
            <a:r>
              <a:rPr kumimoji="1" lang="ja-JP" altLang="en-US" sz="1400" dirty="0"/>
              <a:t>とすることでも可。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61E8EADA-3F39-4DE0-808E-8D226FA89982}"/>
              </a:ext>
            </a:extLst>
          </p:cNvPr>
          <p:cNvSpPr/>
          <p:nvPr/>
        </p:nvSpPr>
        <p:spPr>
          <a:xfrm>
            <a:off x="3830748" y="5303410"/>
            <a:ext cx="1893380" cy="8086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工事会社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E5DB77A7-09EE-4203-A51B-EE3512EC5EB4}"/>
              </a:ext>
            </a:extLst>
          </p:cNvPr>
          <p:cNvSpPr/>
          <p:nvPr/>
        </p:nvSpPr>
        <p:spPr>
          <a:xfrm>
            <a:off x="3132637" y="615568"/>
            <a:ext cx="2650494" cy="8743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株式会社</a:t>
            </a:r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kumimoji="1" lang="en-US" altLang="ja-JP" sz="1600" dirty="0"/>
          </a:p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【</a:t>
            </a:r>
            <a:r>
              <a:rPr kumimoji="1" lang="ja-JP" altLang="en-US" sz="1600" dirty="0"/>
              <a:t>施設の所有者／</a:t>
            </a:r>
            <a:r>
              <a:rPr kumimoji="1" lang="ja-JP" altLang="en-US" sz="1600" dirty="0">
                <a:solidFill>
                  <a:srgbClr val="002060"/>
                </a:solidFill>
              </a:rPr>
              <a:t>需要家</a:t>
            </a:r>
            <a:r>
              <a:rPr kumimoji="1" lang="en-US" altLang="ja-JP" sz="1600" dirty="0">
                <a:solidFill>
                  <a:schemeClr val="bg1"/>
                </a:solidFill>
              </a:rPr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002060"/>
                </a:solidFill>
              </a:rPr>
              <a:t>共同事業者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037135E-C576-B8FC-CD4C-2CFF9571D7FE}"/>
              </a:ext>
            </a:extLst>
          </p:cNvPr>
          <p:cNvSpPr txBox="1"/>
          <p:nvPr/>
        </p:nvSpPr>
        <p:spPr>
          <a:xfrm>
            <a:off x="2791959" y="4817548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6D6337C-A413-4AC0-A10D-1CE8DC202DD9}"/>
              </a:ext>
            </a:extLst>
          </p:cNvPr>
          <p:cNvSpPr txBox="1"/>
          <p:nvPr/>
        </p:nvSpPr>
        <p:spPr>
          <a:xfrm>
            <a:off x="4799064" y="3145888"/>
            <a:ext cx="185012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太陽光発電設備・</a:t>
            </a:r>
            <a:endParaRPr lang="en-US" altLang="ja-JP" sz="1400" dirty="0"/>
          </a:p>
          <a:p>
            <a:r>
              <a:rPr lang="ja-JP" altLang="en-US" sz="1400" dirty="0"/>
              <a:t>定置用蓄電池の提供</a:t>
            </a:r>
            <a:endParaRPr lang="en-US" altLang="ja-JP" sz="1400" dirty="0"/>
          </a:p>
        </p:txBody>
      </p:sp>
    </p:spTree>
    <p:extLst>
      <p:ext uri="{BB962C8B-B14F-4D97-AF65-F5344CB8AC3E}">
        <p14:creationId xmlns:p14="http://schemas.microsoft.com/office/powerpoint/2010/main" val="410063861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5DD8C84-55C6-42A4-8B48-CEA429F225C7}"/>
              </a:ext>
            </a:extLst>
          </p:cNvPr>
          <p:cNvSpPr/>
          <p:nvPr/>
        </p:nvSpPr>
        <p:spPr>
          <a:xfrm>
            <a:off x="2052206" y="3124207"/>
            <a:ext cx="2758252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株式会社●●</a:t>
            </a:r>
            <a:endParaRPr lang="en-US" altLang="ja-JP" sz="1600" dirty="0">
              <a:solidFill>
                <a:prstClr val="white"/>
              </a:solidFill>
              <a:latin typeface="+mj-ea"/>
            </a:endParaRPr>
          </a:p>
          <a:p>
            <a:pPr algn="ctr"/>
            <a:r>
              <a:rPr lang="en-US" altLang="ja-JP" sz="1600" dirty="0"/>
              <a:t>【</a:t>
            </a:r>
            <a:r>
              <a:rPr lang="en-US" altLang="ja-JP" sz="1600" dirty="0">
                <a:solidFill>
                  <a:prstClr val="white"/>
                </a:solidFill>
                <a:latin typeface="+mj-ea"/>
              </a:rPr>
              <a:t> PPA</a:t>
            </a:r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事業者</a:t>
            </a:r>
            <a:r>
              <a:rPr lang="en-US" altLang="ja-JP" sz="1600" dirty="0"/>
              <a:t>】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ja-JP" altLang="en-US" sz="1600" dirty="0">
                <a:solidFill>
                  <a:srgbClr val="FF0000"/>
                </a:solidFill>
                <a:latin typeface="+mj-ea"/>
              </a:rPr>
              <a:t>共同申請者（代表事業者）</a:t>
            </a:r>
            <a:endParaRPr kumimoji="1" lang="ja-JP" altLang="en-US" sz="1600" dirty="0">
              <a:solidFill>
                <a:srgbClr val="FF0000"/>
              </a:solidFill>
            </a:endParaRPr>
          </a:p>
        </p:txBody>
      </p:sp>
      <p:cxnSp>
        <p:nvCxnSpPr>
          <p:cNvPr id="17" name="直線矢印コネクタ 16">
            <a:extLst>
              <a:ext uri="{FF2B5EF4-FFF2-40B4-BE49-F238E27FC236}">
                <a16:creationId xmlns:a16="http://schemas.microsoft.com/office/drawing/2014/main" id="{31F86A75-0D35-4118-9466-958583A0DC0E}"/>
              </a:ext>
            </a:extLst>
          </p:cNvPr>
          <p:cNvCxnSpPr>
            <a:cxnSpLocks/>
          </p:cNvCxnSpPr>
          <p:nvPr/>
        </p:nvCxnSpPr>
        <p:spPr>
          <a:xfrm flipV="1">
            <a:off x="3405092" y="2140507"/>
            <a:ext cx="0" cy="90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>
            <a:extLst>
              <a:ext uri="{FF2B5EF4-FFF2-40B4-BE49-F238E27FC236}">
                <a16:creationId xmlns:a16="http://schemas.microsoft.com/office/drawing/2014/main" id="{7AA7026E-86B8-4510-B5D8-7D43A985F9F7}"/>
              </a:ext>
            </a:extLst>
          </p:cNvPr>
          <p:cNvCxnSpPr>
            <a:cxnSpLocks/>
          </p:cNvCxnSpPr>
          <p:nvPr/>
        </p:nvCxnSpPr>
        <p:spPr>
          <a:xfrm>
            <a:off x="3049809" y="2169054"/>
            <a:ext cx="0" cy="90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9274D1A9-143A-4A6A-87F7-536512DAAEAD}"/>
              </a:ext>
            </a:extLst>
          </p:cNvPr>
          <p:cNvSpPr txBox="1"/>
          <p:nvPr/>
        </p:nvSpPr>
        <p:spPr>
          <a:xfrm>
            <a:off x="5270909" y="3011694"/>
            <a:ext cx="18933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需要地に太陽光発電設備・定置用蓄電池の設置</a:t>
            </a:r>
            <a:endParaRPr lang="en-US" altLang="ja-JP" sz="12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6D6337C-A413-4AC0-A10D-1CE8DC202DD9}"/>
              </a:ext>
            </a:extLst>
          </p:cNvPr>
          <p:cNvSpPr txBox="1"/>
          <p:nvPr/>
        </p:nvSpPr>
        <p:spPr>
          <a:xfrm>
            <a:off x="3431332" y="2317905"/>
            <a:ext cx="187680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太陽光発電設備・</a:t>
            </a:r>
            <a:endParaRPr lang="en-US" altLang="ja-JP" sz="1400" dirty="0"/>
          </a:p>
          <a:p>
            <a:r>
              <a:rPr lang="ja-JP" altLang="en-US" sz="1400" dirty="0"/>
              <a:t>定置用蓄電池の使用</a:t>
            </a:r>
            <a:endParaRPr lang="en-US" altLang="ja-JP" sz="1400" dirty="0"/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B3065179-BE7F-4961-A982-95FF8B545785}"/>
              </a:ext>
            </a:extLst>
          </p:cNvPr>
          <p:cNvSpPr txBox="1"/>
          <p:nvPr/>
        </p:nvSpPr>
        <p:spPr>
          <a:xfrm>
            <a:off x="2473310" y="68104"/>
            <a:ext cx="641917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400" dirty="0">
                <a:solidFill>
                  <a:srgbClr val="FF0000"/>
                </a:solidFill>
              </a:rPr>
              <a:t>※</a:t>
            </a:r>
            <a:r>
              <a:rPr lang="ja-JP" altLang="en-US" sz="1400" dirty="0">
                <a:solidFill>
                  <a:srgbClr val="FF0000"/>
                </a:solidFill>
              </a:rPr>
              <a:t>「オンサイト</a:t>
            </a:r>
            <a:r>
              <a:rPr lang="en-US" altLang="ja-JP" sz="1400" dirty="0">
                <a:solidFill>
                  <a:srgbClr val="FF0000"/>
                </a:solidFill>
              </a:rPr>
              <a:t>PPA</a:t>
            </a:r>
            <a:r>
              <a:rPr lang="ja-JP" altLang="en-US" sz="1400" dirty="0">
                <a:solidFill>
                  <a:srgbClr val="FF0000"/>
                </a:solidFill>
              </a:rPr>
              <a:t>モデル」で太陽光発電設備を導入、リースバック契約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177A4B5-3C2E-4D47-A38B-BAB00F176942}"/>
              </a:ext>
            </a:extLst>
          </p:cNvPr>
          <p:cNvSpPr/>
          <p:nvPr/>
        </p:nvSpPr>
        <p:spPr>
          <a:xfrm>
            <a:off x="1763688" y="4993811"/>
            <a:ext cx="3319547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株式会社■■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設備の所有者／リース事業者</a:t>
            </a:r>
            <a:r>
              <a:rPr kumimoji="1" lang="en-US" altLang="ja-JP" sz="1600" dirty="0"/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代表申請者（代表事業者）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8F7F1782-EEC5-41C0-A028-3F7FB77DADF1}"/>
              </a:ext>
            </a:extLst>
          </p:cNvPr>
          <p:cNvSpPr txBox="1"/>
          <p:nvPr/>
        </p:nvSpPr>
        <p:spPr>
          <a:xfrm>
            <a:off x="1459135" y="4284575"/>
            <a:ext cx="86409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リース料金の</a:t>
            </a:r>
            <a:r>
              <a:rPr kumimoji="1" lang="ja-JP" altLang="en-US" sz="1200" dirty="0"/>
              <a:t>支払</a:t>
            </a:r>
            <a:endParaRPr kumimoji="1" lang="en-US" altLang="ja-JP" sz="1200" dirty="0"/>
          </a:p>
        </p:txBody>
      </p:sp>
      <p:cxnSp>
        <p:nvCxnSpPr>
          <p:cNvPr id="31" name="直線矢印コネクタ 30">
            <a:extLst>
              <a:ext uri="{FF2B5EF4-FFF2-40B4-BE49-F238E27FC236}">
                <a16:creationId xmlns:a16="http://schemas.microsoft.com/office/drawing/2014/main" id="{D0A71BF0-FCF9-4A84-B4E3-095F21489971}"/>
              </a:ext>
            </a:extLst>
          </p:cNvPr>
          <p:cNvCxnSpPr>
            <a:cxnSpLocks/>
          </p:cNvCxnSpPr>
          <p:nvPr/>
        </p:nvCxnSpPr>
        <p:spPr>
          <a:xfrm flipV="1">
            <a:off x="2422704" y="4005064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矢印コネクタ 31">
            <a:extLst>
              <a:ext uri="{FF2B5EF4-FFF2-40B4-BE49-F238E27FC236}">
                <a16:creationId xmlns:a16="http://schemas.microsoft.com/office/drawing/2014/main" id="{64F2307D-13FC-4A09-8CF5-1708B4CCCD22}"/>
              </a:ext>
            </a:extLst>
          </p:cNvPr>
          <p:cNvCxnSpPr>
            <a:cxnSpLocks/>
          </p:cNvCxnSpPr>
          <p:nvPr/>
        </p:nvCxnSpPr>
        <p:spPr>
          <a:xfrm>
            <a:off x="2238832" y="4024334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矢印コネクタ 5">
            <a:extLst>
              <a:ext uri="{FF2B5EF4-FFF2-40B4-BE49-F238E27FC236}">
                <a16:creationId xmlns:a16="http://schemas.microsoft.com/office/drawing/2014/main" id="{C6EAD447-8D99-4552-A036-73326EE53EDA}"/>
              </a:ext>
            </a:extLst>
          </p:cNvPr>
          <p:cNvCxnSpPr>
            <a:cxnSpLocks/>
          </p:cNvCxnSpPr>
          <p:nvPr/>
        </p:nvCxnSpPr>
        <p:spPr>
          <a:xfrm flipH="1">
            <a:off x="4860032" y="3473826"/>
            <a:ext cx="21600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直線矢印コネクタ 8">
            <a:extLst>
              <a:ext uri="{FF2B5EF4-FFF2-40B4-BE49-F238E27FC236}">
                <a16:creationId xmlns:a16="http://schemas.microsoft.com/office/drawing/2014/main" id="{C72C2D44-1E6D-4F92-BA09-D661540E3135}"/>
              </a:ext>
            </a:extLst>
          </p:cNvPr>
          <p:cNvCxnSpPr>
            <a:cxnSpLocks/>
          </p:cNvCxnSpPr>
          <p:nvPr/>
        </p:nvCxnSpPr>
        <p:spPr>
          <a:xfrm>
            <a:off x="4924626" y="3654867"/>
            <a:ext cx="21600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直線矢印コネクタ 32">
            <a:extLst>
              <a:ext uri="{FF2B5EF4-FFF2-40B4-BE49-F238E27FC236}">
                <a16:creationId xmlns:a16="http://schemas.microsoft.com/office/drawing/2014/main" id="{9B91D88B-2579-4943-A872-45381DBD8D49}"/>
              </a:ext>
            </a:extLst>
          </p:cNvPr>
          <p:cNvCxnSpPr>
            <a:cxnSpLocks/>
          </p:cNvCxnSpPr>
          <p:nvPr/>
        </p:nvCxnSpPr>
        <p:spPr>
          <a:xfrm flipV="1">
            <a:off x="4139952" y="4005064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線矢印コネクタ 33">
            <a:extLst>
              <a:ext uri="{FF2B5EF4-FFF2-40B4-BE49-F238E27FC236}">
                <a16:creationId xmlns:a16="http://schemas.microsoft.com/office/drawing/2014/main" id="{BAC191C0-FD0D-4519-ABC9-C9F193585AFA}"/>
              </a:ext>
            </a:extLst>
          </p:cNvPr>
          <p:cNvCxnSpPr>
            <a:cxnSpLocks/>
          </p:cNvCxnSpPr>
          <p:nvPr/>
        </p:nvCxnSpPr>
        <p:spPr>
          <a:xfrm>
            <a:off x="4283968" y="4005064"/>
            <a:ext cx="0" cy="936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A9BCD0AD-6D65-452E-AA58-127C63EC6591}"/>
              </a:ext>
            </a:extLst>
          </p:cNvPr>
          <p:cNvSpPr txBox="1"/>
          <p:nvPr/>
        </p:nvSpPr>
        <p:spPr>
          <a:xfrm>
            <a:off x="4231979" y="4348598"/>
            <a:ext cx="10472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設備の売却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F989AD8C-9314-452F-BC4B-29FC258670A4}"/>
              </a:ext>
            </a:extLst>
          </p:cNvPr>
          <p:cNvSpPr txBox="1"/>
          <p:nvPr/>
        </p:nvSpPr>
        <p:spPr>
          <a:xfrm>
            <a:off x="-136180" y="4949857"/>
            <a:ext cx="201272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r>
              <a:rPr lang="ja-JP" altLang="en-US" sz="1200" dirty="0"/>
              <a:t>（リース契約期間満了後）</a:t>
            </a:r>
            <a:endParaRPr lang="en-US" altLang="ja-JP" sz="1200" dirty="0"/>
          </a:p>
        </p:txBody>
      </p:sp>
      <p:grpSp>
        <p:nvGrpSpPr>
          <p:cNvPr id="40" name="グループ化 39"/>
          <p:cNvGrpSpPr/>
          <p:nvPr/>
        </p:nvGrpSpPr>
        <p:grpSpPr>
          <a:xfrm flipH="1">
            <a:off x="1211376" y="1628799"/>
            <a:ext cx="748318" cy="1710533"/>
            <a:chOff x="7092280" y="1899992"/>
            <a:chExt cx="648072" cy="1889048"/>
          </a:xfrm>
        </p:grpSpPr>
        <p:cxnSp>
          <p:nvCxnSpPr>
            <p:cNvPr id="41" name="直線矢印コネクタ 40"/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2" name="直線コネクタ 41"/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3" name="直線コネクタ 42"/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44" name="グループ化 43"/>
          <p:cNvGrpSpPr/>
          <p:nvPr/>
        </p:nvGrpSpPr>
        <p:grpSpPr>
          <a:xfrm flipH="1">
            <a:off x="1226883" y="3539213"/>
            <a:ext cx="649664" cy="1889048"/>
            <a:chOff x="7092280" y="1899992"/>
            <a:chExt cx="648072" cy="1889048"/>
          </a:xfrm>
        </p:grpSpPr>
        <p:cxnSp>
          <p:nvCxnSpPr>
            <p:cNvPr id="45" name="直線矢印コネクタ 44"/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6" name="直線コネクタ 45"/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7" name="直線コネクタ 46"/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F989AD8C-9314-452F-BC4B-29FC258670A4}"/>
              </a:ext>
            </a:extLst>
          </p:cNvPr>
          <p:cNvSpPr txBox="1"/>
          <p:nvPr/>
        </p:nvSpPr>
        <p:spPr>
          <a:xfrm>
            <a:off x="53802" y="1738019"/>
            <a:ext cx="191305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r>
              <a:rPr lang="ja-JP" altLang="en-US" sz="1200" dirty="0"/>
              <a:t>（</a:t>
            </a:r>
            <a:r>
              <a:rPr lang="en-US" altLang="ja-JP" sz="1200" dirty="0"/>
              <a:t>PPA</a:t>
            </a:r>
            <a:r>
              <a:rPr lang="ja-JP" altLang="en-US" sz="1200" dirty="0"/>
              <a:t>契約期間満了後）</a:t>
            </a:r>
            <a:endParaRPr lang="en-US" altLang="ja-JP" sz="1200" dirty="0"/>
          </a:p>
        </p:txBody>
      </p:sp>
      <p:sp>
        <p:nvSpPr>
          <p:cNvPr id="38" name="角丸四角形 37"/>
          <p:cNvSpPr/>
          <p:nvPr/>
        </p:nvSpPr>
        <p:spPr>
          <a:xfrm>
            <a:off x="1462775" y="2863130"/>
            <a:ext cx="3816423" cy="3158158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37" name="角丸四角形 6">
            <a:extLst>
              <a:ext uri="{FF2B5EF4-FFF2-40B4-BE49-F238E27FC236}">
                <a16:creationId xmlns:a16="http://schemas.microsoft.com/office/drawing/2014/main" id="{6FBA83B8-EBDE-49AA-88E4-B3292C8F7B10}"/>
              </a:ext>
            </a:extLst>
          </p:cNvPr>
          <p:cNvSpPr/>
          <p:nvPr/>
        </p:nvSpPr>
        <p:spPr>
          <a:xfrm>
            <a:off x="1737932" y="1058296"/>
            <a:ext cx="3073477" cy="1167041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66E96DAC-2929-47CC-A102-8DCBB533A37D}"/>
              </a:ext>
            </a:extLst>
          </p:cNvPr>
          <p:cNvSpPr txBox="1"/>
          <p:nvPr/>
        </p:nvSpPr>
        <p:spPr>
          <a:xfrm>
            <a:off x="1329992" y="2432822"/>
            <a:ext cx="1796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サービス料金の支払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DFD26EF3-D0AF-4E06-BC5A-0413A7D5F6B6}"/>
              </a:ext>
            </a:extLst>
          </p:cNvPr>
          <p:cNvSpPr/>
          <p:nvPr/>
        </p:nvSpPr>
        <p:spPr>
          <a:xfrm>
            <a:off x="7114838" y="3069054"/>
            <a:ext cx="1893380" cy="8832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工事会社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1B8AA171-BBCF-4F06-81E9-F7C1D5D3B44A}"/>
              </a:ext>
            </a:extLst>
          </p:cNvPr>
          <p:cNvSpPr/>
          <p:nvPr/>
        </p:nvSpPr>
        <p:spPr>
          <a:xfrm>
            <a:off x="1966861" y="1144009"/>
            <a:ext cx="2650494" cy="95062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株式会社</a:t>
            </a:r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kumimoji="1" lang="en-US" altLang="ja-JP" sz="1600" dirty="0"/>
          </a:p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【</a:t>
            </a:r>
            <a:r>
              <a:rPr kumimoji="1" lang="ja-JP" altLang="en-US" sz="1600" dirty="0"/>
              <a:t>施設の所有者／</a:t>
            </a:r>
            <a:r>
              <a:rPr kumimoji="1" lang="ja-JP" altLang="en-US" sz="1600" dirty="0">
                <a:solidFill>
                  <a:srgbClr val="002060"/>
                </a:solidFill>
              </a:rPr>
              <a:t>需要家</a:t>
            </a:r>
            <a:r>
              <a:rPr kumimoji="1" lang="en-US" altLang="ja-JP" sz="1600" dirty="0">
                <a:solidFill>
                  <a:schemeClr val="bg1"/>
                </a:solidFill>
              </a:rPr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002060"/>
                </a:solidFill>
              </a:rPr>
              <a:t>共同事業者</a:t>
            </a: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24411156-6956-42FC-B6F1-B3DB3237748A}"/>
              </a:ext>
            </a:extLst>
          </p:cNvPr>
          <p:cNvSpPr txBox="1"/>
          <p:nvPr/>
        </p:nvSpPr>
        <p:spPr>
          <a:xfrm>
            <a:off x="3398942" y="4169168"/>
            <a:ext cx="85903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設備の売却代金の支払</a:t>
            </a:r>
            <a:endParaRPr kumimoji="1" lang="en-US" altLang="ja-JP" sz="1200" dirty="0"/>
          </a:p>
        </p:txBody>
      </p: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F52CDB76-55BC-40E1-A6E3-1549CAA1A318}"/>
              </a:ext>
            </a:extLst>
          </p:cNvPr>
          <p:cNvSpPr txBox="1"/>
          <p:nvPr/>
        </p:nvSpPr>
        <p:spPr>
          <a:xfrm>
            <a:off x="2411581" y="4099908"/>
            <a:ext cx="10472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太陽光発電設備・定置用蓄電池の提供</a:t>
            </a:r>
            <a:endParaRPr lang="en-US" altLang="ja-JP" sz="1200" dirty="0"/>
          </a:p>
        </p:txBody>
      </p: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A828CF5B-11D1-4A8F-90DE-440114DBBD5C}"/>
              </a:ext>
            </a:extLst>
          </p:cNvPr>
          <p:cNvSpPr txBox="1"/>
          <p:nvPr/>
        </p:nvSpPr>
        <p:spPr>
          <a:xfrm>
            <a:off x="5228245" y="524445"/>
            <a:ext cx="3808303" cy="2462213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sz="1400" dirty="0"/>
              <a:t>補助事業を</a:t>
            </a:r>
            <a:r>
              <a:rPr lang="en-US" altLang="ja-JP" sz="1400" dirty="0"/>
              <a:t>2</a:t>
            </a:r>
            <a:r>
              <a:rPr lang="ja-JP" altLang="en-US" sz="1400" dirty="0"/>
              <a:t>者以上で実施し、</a:t>
            </a:r>
            <a:r>
              <a:rPr lang="ja-JP" altLang="en-US" sz="1400" dirty="0">
                <a:solidFill>
                  <a:srgbClr val="FF0000"/>
                </a:solidFill>
              </a:rPr>
              <a:t>「共同申請者」</a:t>
            </a:r>
            <a:r>
              <a:rPr lang="ja-JP" altLang="en-US" sz="1400" dirty="0"/>
              <a:t>がいるので「二号」となる。</a:t>
            </a:r>
            <a:endParaRPr kumimoji="1" lang="en-US" altLang="ja-JP" sz="1400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kumimoji="1" lang="ja-JP" altLang="en-US" sz="1400" dirty="0"/>
              <a:t>申請者が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「代表申請者」</a:t>
            </a:r>
            <a:r>
              <a:rPr kumimoji="1" lang="ja-JP" altLang="en-US" sz="1400" dirty="0"/>
              <a:t>を選定することができ、補助金は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「代表申請者」</a:t>
            </a:r>
            <a:r>
              <a:rPr kumimoji="1" lang="ja-JP" altLang="en-US" sz="1400" dirty="0"/>
              <a:t>への交付となる。</a:t>
            </a:r>
            <a:r>
              <a:rPr kumimoji="1" lang="en-US" altLang="ja-JP" sz="1400" dirty="0"/>
              <a:t>PPA</a:t>
            </a:r>
            <a:r>
              <a:rPr kumimoji="1" lang="ja-JP" altLang="en-US" sz="1400" dirty="0"/>
              <a:t>事業者を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「代表申請者」</a:t>
            </a:r>
            <a:r>
              <a:rPr kumimoji="1" lang="ja-JP" altLang="en-US" sz="1400" dirty="0"/>
              <a:t>とすることでも可。</a:t>
            </a:r>
            <a:endParaRPr kumimoji="1" lang="en-US" altLang="ja-JP" sz="1400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kumimoji="1" lang="en-US" altLang="ja-JP" sz="1400" u="sng" dirty="0"/>
              <a:t>【</a:t>
            </a:r>
            <a:r>
              <a:rPr kumimoji="1" lang="ja-JP" altLang="en-US" sz="1400" u="sng" dirty="0"/>
              <a:t>リースバックなどにより補助事業を実施する場合</a:t>
            </a:r>
            <a:r>
              <a:rPr kumimoji="1" lang="en-US" altLang="ja-JP" sz="1400" u="sng" dirty="0"/>
              <a:t>】</a:t>
            </a:r>
            <a:r>
              <a:rPr kumimoji="1" lang="ja-JP" altLang="en-US" sz="1400" u="sng" dirty="0"/>
              <a:t>リース事業者を</a:t>
            </a:r>
            <a:r>
              <a:rPr kumimoji="1" lang="ja-JP" altLang="en-US" sz="1400" u="sng" dirty="0">
                <a:solidFill>
                  <a:srgbClr val="FF0000"/>
                </a:solidFill>
              </a:rPr>
              <a:t>「補助事業者（代表申請者、共同申請者）」</a:t>
            </a:r>
            <a:r>
              <a:rPr kumimoji="1" lang="ja-JP" altLang="en-US" sz="1400" u="sng" dirty="0"/>
              <a:t>に含めず、</a:t>
            </a:r>
            <a:r>
              <a:rPr kumimoji="1" lang="en-US" altLang="ja-JP" sz="1400" u="sng" dirty="0"/>
              <a:t>PPA</a:t>
            </a:r>
            <a:r>
              <a:rPr kumimoji="1" lang="ja-JP" altLang="en-US" sz="1400" u="sng" dirty="0"/>
              <a:t>事業者のみの申請とすることは認められない。</a:t>
            </a:r>
          </a:p>
        </p:txBody>
      </p: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527C1ED3-4B6E-4B05-B8A4-6329885CA5D9}"/>
              </a:ext>
            </a:extLst>
          </p:cNvPr>
          <p:cNvSpPr txBox="1"/>
          <p:nvPr/>
        </p:nvSpPr>
        <p:spPr>
          <a:xfrm>
            <a:off x="323528" y="764704"/>
            <a:ext cx="646331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二号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5219852-E1F6-2DA4-8252-B53549BD6972}"/>
              </a:ext>
            </a:extLst>
          </p:cNvPr>
          <p:cNvSpPr txBox="1"/>
          <p:nvPr/>
        </p:nvSpPr>
        <p:spPr>
          <a:xfrm>
            <a:off x="5338473" y="3716557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</p:spTree>
    <p:extLst>
      <p:ext uri="{BB962C8B-B14F-4D97-AF65-F5344CB8AC3E}">
        <p14:creationId xmlns:p14="http://schemas.microsoft.com/office/powerpoint/2010/main" val="19445390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5DD8C84-55C6-42A4-8B48-CEA429F225C7}"/>
              </a:ext>
            </a:extLst>
          </p:cNvPr>
          <p:cNvSpPr/>
          <p:nvPr/>
        </p:nvSpPr>
        <p:spPr>
          <a:xfrm>
            <a:off x="1811583" y="2864769"/>
            <a:ext cx="3090338" cy="96963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株式会社●●　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太陽光発電設備の所有者／</a:t>
            </a:r>
            <a:r>
              <a:rPr lang="en-US" altLang="ja-JP" sz="1600" dirty="0">
                <a:solidFill>
                  <a:prstClr val="white"/>
                </a:solidFill>
                <a:latin typeface="+mj-ea"/>
              </a:rPr>
              <a:t> PPA</a:t>
            </a:r>
            <a:r>
              <a:rPr lang="ja-JP" altLang="en-US" sz="1600" dirty="0">
                <a:solidFill>
                  <a:prstClr val="white"/>
                </a:solidFill>
                <a:latin typeface="+mj-ea"/>
              </a:rPr>
              <a:t>事業者</a:t>
            </a:r>
            <a:r>
              <a:rPr kumimoji="1" lang="en-US" altLang="ja-JP" sz="1600" dirty="0"/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代表申請者（代表事業者）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C72F83C0-F179-409D-9068-876B5731D918}"/>
              </a:ext>
            </a:extLst>
          </p:cNvPr>
          <p:cNvSpPr/>
          <p:nvPr/>
        </p:nvSpPr>
        <p:spPr>
          <a:xfrm>
            <a:off x="1714182" y="811943"/>
            <a:ext cx="3011350" cy="116829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株式会社</a:t>
            </a:r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▲▲</a:t>
            </a:r>
            <a:endParaRPr kumimoji="1" lang="en-US" altLang="ja-JP" sz="1600" dirty="0"/>
          </a:p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【</a:t>
            </a:r>
            <a:r>
              <a:rPr kumimoji="1" lang="ja-JP" altLang="en-US" sz="1600" dirty="0"/>
              <a:t>施設の所有者／</a:t>
            </a:r>
            <a:r>
              <a:rPr kumimoji="1" lang="ja-JP" altLang="en-US" sz="1600" dirty="0">
                <a:solidFill>
                  <a:schemeClr val="bg1"/>
                </a:solidFill>
              </a:rPr>
              <a:t>需要家／</a:t>
            </a:r>
            <a:br>
              <a:rPr kumimoji="1" lang="en-US" altLang="ja-JP" sz="1600" dirty="0">
                <a:solidFill>
                  <a:schemeClr val="bg1"/>
                </a:solidFill>
              </a:rPr>
            </a:br>
            <a:r>
              <a:rPr kumimoji="1" lang="ja-JP" altLang="en-US" sz="1600" dirty="0">
                <a:solidFill>
                  <a:schemeClr val="bg1"/>
                </a:solidFill>
              </a:rPr>
              <a:t>車載型蓄電池の所有者</a:t>
            </a:r>
            <a:r>
              <a:rPr kumimoji="1" lang="en-US" altLang="ja-JP" sz="1600" dirty="0">
                <a:solidFill>
                  <a:schemeClr val="bg1"/>
                </a:solidFill>
              </a:rPr>
              <a:t>】</a:t>
            </a:r>
          </a:p>
          <a:p>
            <a:pPr algn="ctr"/>
            <a:r>
              <a:rPr kumimoji="1" lang="ja-JP" altLang="en-US" sz="1600" dirty="0">
                <a:solidFill>
                  <a:srgbClr val="FF0000"/>
                </a:solidFill>
              </a:rPr>
              <a:t>共同申請者</a:t>
            </a:r>
            <a:r>
              <a:rPr kumimoji="1" lang="ja-JP" altLang="en-US" sz="1600" dirty="0">
                <a:solidFill>
                  <a:srgbClr val="002060"/>
                </a:solidFill>
              </a:rPr>
              <a:t>（共同事業者）</a:t>
            </a:r>
          </a:p>
        </p:txBody>
      </p:sp>
      <p:cxnSp>
        <p:nvCxnSpPr>
          <p:cNvPr id="17" name="直線矢印コネクタ 16">
            <a:extLst>
              <a:ext uri="{FF2B5EF4-FFF2-40B4-BE49-F238E27FC236}">
                <a16:creationId xmlns:a16="http://schemas.microsoft.com/office/drawing/2014/main" id="{31F86A75-0D35-4118-9466-958583A0DC0E}"/>
              </a:ext>
            </a:extLst>
          </p:cNvPr>
          <p:cNvCxnSpPr>
            <a:cxnSpLocks/>
          </p:cNvCxnSpPr>
          <p:nvPr/>
        </p:nvCxnSpPr>
        <p:spPr>
          <a:xfrm flipV="1">
            <a:off x="3528816" y="2067364"/>
            <a:ext cx="0" cy="72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矢印コネクタ 17">
            <a:extLst>
              <a:ext uri="{FF2B5EF4-FFF2-40B4-BE49-F238E27FC236}">
                <a16:creationId xmlns:a16="http://schemas.microsoft.com/office/drawing/2014/main" id="{7AA7026E-86B8-4510-B5D8-7D43A985F9F7}"/>
              </a:ext>
            </a:extLst>
          </p:cNvPr>
          <p:cNvCxnSpPr>
            <a:cxnSpLocks/>
          </p:cNvCxnSpPr>
          <p:nvPr/>
        </p:nvCxnSpPr>
        <p:spPr>
          <a:xfrm>
            <a:off x="3056550" y="2064117"/>
            <a:ext cx="0" cy="720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F989AD8C-9314-452F-BC4B-29FC258670A4}"/>
              </a:ext>
            </a:extLst>
          </p:cNvPr>
          <p:cNvSpPr txBox="1"/>
          <p:nvPr/>
        </p:nvSpPr>
        <p:spPr>
          <a:xfrm>
            <a:off x="3491880" y="2292712"/>
            <a:ext cx="201249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太陽光発電設備の使用</a:t>
            </a:r>
            <a:endParaRPr lang="en-US" altLang="ja-JP" sz="1400" dirty="0"/>
          </a:p>
        </p:txBody>
      </p: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2C4680E4-FF70-49FA-94C9-F050C521CEDF}"/>
              </a:ext>
            </a:extLst>
          </p:cNvPr>
          <p:cNvCxnSpPr>
            <a:cxnSpLocks/>
          </p:cNvCxnSpPr>
          <p:nvPr/>
        </p:nvCxnSpPr>
        <p:spPr>
          <a:xfrm flipV="1">
            <a:off x="3534619" y="3917774"/>
            <a:ext cx="0" cy="88326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矢印コネクタ 22">
            <a:extLst>
              <a:ext uri="{FF2B5EF4-FFF2-40B4-BE49-F238E27FC236}">
                <a16:creationId xmlns:a16="http://schemas.microsoft.com/office/drawing/2014/main" id="{A9C89FBF-ABF5-47EE-B15D-6415D5E74328}"/>
              </a:ext>
            </a:extLst>
          </p:cNvPr>
          <p:cNvCxnSpPr>
            <a:cxnSpLocks/>
          </p:cNvCxnSpPr>
          <p:nvPr/>
        </p:nvCxnSpPr>
        <p:spPr>
          <a:xfrm>
            <a:off x="3131840" y="3927356"/>
            <a:ext cx="0" cy="86409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9274D1A9-143A-4A6A-87F7-536512DAAEAD}"/>
              </a:ext>
            </a:extLst>
          </p:cNvPr>
          <p:cNvSpPr txBox="1"/>
          <p:nvPr/>
        </p:nvSpPr>
        <p:spPr>
          <a:xfrm>
            <a:off x="3565294" y="4107899"/>
            <a:ext cx="17778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需要地に太陽光発電設備の設置</a:t>
            </a:r>
            <a:endParaRPr lang="en-US" altLang="ja-JP" sz="14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8FE2D55B-D096-44A9-9CFD-E0B1BE225695}"/>
              </a:ext>
            </a:extLst>
          </p:cNvPr>
          <p:cNvSpPr txBox="1"/>
          <p:nvPr/>
        </p:nvSpPr>
        <p:spPr>
          <a:xfrm>
            <a:off x="2411760" y="76473"/>
            <a:ext cx="65864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solidFill>
                  <a:srgbClr val="FF0000"/>
                </a:solidFill>
              </a:rPr>
              <a:t>※</a:t>
            </a:r>
            <a:r>
              <a:rPr lang="ja-JP" altLang="en-US" sz="1200" dirty="0">
                <a:solidFill>
                  <a:srgbClr val="FF0000"/>
                </a:solidFill>
              </a:rPr>
              <a:t>「オンサイト</a:t>
            </a:r>
            <a:r>
              <a:rPr lang="en-US" altLang="ja-JP" sz="1200" dirty="0">
                <a:solidFill>
                  <a:srgbClr val="FF0000"/>
                </a:solidFill>
              </a:rPr>
              <a:t>PPA</a:t>
            </a:r>
            <a:r>
              <a:rPr lang="ja-JP" altLang="en-US" sz="1200" dirty="0">
                <a:solidFill>
                  <a:srgbClr val="FF0000"/>
                </a:solidFill>
              </a:rPr>
              <a:t>モデル」で太陽光発電設備を導入、需要家が車載型蓄電池を発注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grpSp>
        <p:nvGrpSpPr>
          <p:cNvPr id="13" name="グループ化 12"/>
          <p:cNvGrpSpPr/>
          <p:nvPr/>
        </p:nvGrpSpPr>
        <p:grpSpPr>
          <a:xfrm>
            <a:off x="4820199" y="1775554"/>
            <a:ext cx="932817" cy="1639232"/>
            <a:chOff x="7092280" y="1899992"/>
            <a:chExt cx="648072" cy="1889048"/>
          </a:xfrm>
        </p:grpSpPr>
        <p:cxnSp>
          <p:nvCxnSpPr>
            <p:cNvPr id="6" name="直線矢印コネクタ 5"/>
            <p:cNvCxnSpPr/>
            <p:nvPr/>
          </p:nvCxnSpPr>
          <p:spPr>
            <a:xfrm flipH="1">
              <a:off x="7092280" y="1899992"/>
              <a:ext cx="648072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" name="直線コネクタ 9"/>
            <p:cNvCxnSpPr/>
            <p:nvPr/>
          </p:nvCxnSpPr>
          <p:spPr>
            <a:xfrm>
              <a:off x="7740352" y="1899992"/>
              <a:ext cx="0" cy="1889048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" name="直線コネクタ 11"/>
            <p:cNvCxnSpPr/>
            <p:nvPr/>
          </p:nvCxnSpPr>
          <p:spPr>
            <a:xfrm flipH="1">
              <a:off x="7164288" y="3789040"/>
              <a:ext cx="576064" cy="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F989AD8C-9314-452F-BC4B-29FC258670A4}"/>
              </a:ext>
            </a:extLst>
          </p:cNvPr>
          <p:cNvSpPr txBox="1"/>
          <p:nvPr/>
        </p:nvSpPr>
        <p:spPr>
          <a:xfrm>
            <a:off x="5626721" y="2488878"/>
            <a:ext cx="195174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/>
              <a:t>設備譲渡</a:t>
            </a:r>
            <a:endParaRPr lang="en-US" altLang="ja-JP" sz="1200" dirty="0"/>
          </a:p>
          <a:p>
            <a:r>
              <a:rPr lang="ja-JP" altLang="en-US" sz="1200" dirty="0"/>
              <a:t>（</a:t>
            </a:r>
            <a:r>
              <a:rPr lang="en-US" altLang="ja-JP" sz="1200" dirty="0"/>
              <a:t>PPA</a:t>
            </a:r>
            <a:r>
              <a:rPr lang="ja-JP" altLang="en-US" sz="1200" dirty="0"/>
              <a:t>契約期間満了後）</a:t>
            </a:r>
            <a:endParaRPr lang="en-US" altLang="ja-JP" sz="1200" dirty="0"/>
          </a:p>
        </p:txBody>
      </p:sp>
      <p:sp>
        <p:nvSpPr>
          <p:cNvPr id="7" name="角丸四角形 6"/>
          <p:cNvSpPr/>
          <p:nvPr/>
        </p:nvSpPr>
        <p:spPr>
          <a:xfrm>
            <a:off x="1567956" y="2790614"/>
            <a:ext cx="3534732" cy="1127160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FC9AC10-BB69-4606-9B25-EF1B3AB383F2}"/>
              </a:ext>
            </a:extLst>
          </p:cNvPr>
          <p:cNvSpPr txBox="1"/>
          <p:nvPr/>
        </p:nvSpPr>
        <p:spPr>
          <a:xfrm>
            <a:off x="323528" y="548680"/>
            <a:ext cx="646331" cy="369332"/>
          </a:xfrm>
          <a:prstGeom prst="rect">
            <a:avLst/>
          </a:prstGeom>
          <a:solidFill>
            <a:srgbClr val="FF0000"/>
          </a:solidFill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二号</a:t>
            </a:r>
          </a:p>
        </p:txBody>
      </p:sp>
      <p:cxnSp>
        <p:nvCxnSpPr>
          <p:cNvPr id="29" name="直線矢印コネクタ 28">
            <a:extLst>
              <a:ext uri="{FF2B5EF4-FFF2-40B4-BE49-F238E27FC236}">
                <a16:creationId xmlns:a16="http://schemas.microsoft.com/office/drawing/2014/main" id="{898744C5-A539-4BF8-8849-88B10BA521FD}"/>
              </a:ext>
            </a:extLst>
          </p:cNvPr>
          <p:cNvCxnSpPr>
            <a:cxnSpLocks/>
          </p:cNvCxnSpPr>
          <p:nvPr/>
        </p:nvCxnSpPr>
        <p:spPr>
          <a:xfrm flipH="1">
            <a:off x="4982593" y="980728"/>
            <a:ext cx="16200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直線矢印コネクタ 30">
            <a:extLst>
              <a:ext uri="{FF2B5EF4-FFF2-40B4-BE49-F238E27FC236}">
                <a16:creationId xmlns:a16="http://schemas.microsoft.com/office/drawing/2014/main" id="{6DE5E448-5649-4C6D-A419-8C3391CDDBF4}"/>
              </a:ext>
            </a:extLst>
          </p:cNvPr>
          <p:cNvCxnSpPr>
            <a:cxnSpLocks/>
          </p:cNvCxnSpPr>
          <p:nvPr/>
        </p:nvCxnSpPr>
        <p:spPr>
          <a:xfrm>
            <a:off x="5016675" y="1219046"/>
            <a:ext cx="16200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30EEA4FD-7276-49C8-9A09-2128E8D6B560}"/>
              </a:ext>
            </a:extLst>
          </p:cNvPr>
          <p:cNvSpPr txBox="1"/>
          <p:nvPr/>
        </p:nvSpPr>
        <p:spPr>
          <a:xfrm>
            <a:off x="4947588" y="658009"/>
            <a:ext cx="18152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車載型蓄電池の販売</a:t>
            </a:r>
            <a:endParaRPr lang="en-US" altLang="ja-JP" sz="1400" dirty="0"/>
          </a:p>
        </p:txBody>
      </p:sp>
      <p:sp>
        <p:nvSpPr>
          <p:cNvPr id="34" name="角丸四角形 6">
            <a:extLst>
              <a:ext uri="{FF2B5EF4-FFF2-40B4-BE49-F238E27FC236}">
                <a16:creationId xmlns:a16="http://schemas.microsoft.com/office/drawing/2014/main" id="{6FBA83B8-EBDE-49AA-88E4-B3292C8F7B10}"/>
              </a:ext>
            </a:extLst>
          </p:cNvPr>
          <p:cNvSpPr/>
          <p:nvPr/>
        </p:nvSpPr>
        <p:spPr>
          <a:xfrm>
            <a:off x="1403648" y="670183"/>
            <a:ext cx="3534732" cy="1500341"/>
          </a:xfrm>
          <a:prstGeom prst="roundRect">
            <a:avLst/>
          </a:prstGeom>
          <a:noFill/>
          <a:ln w="38100">
            <a:solidFill>
              <a:schemeClr val="accent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36" name="角丸四角形 6">
            <a:extLst>
              <a:ext uri="{FF2B5EF4-FFF2-40B4-BE49-F238E27FC236}">
                <a16:creationId xmlns:a16="http://schemas.microsoft.com/office/drawing/2014/main" id="{F2BB977F-E49D-4C0E-9236-BCA9208684EA}"/>
              </a:ext>
            </a:extLst>
          </p:cNvPr>
          <p:cNvSpPr/>
          <p:nvPr/>
        </p:nvSpPr>
        <p:spPr>
          <a:xfrm>
            <a:off x="1519537" y="734521"/>
            <a:ext cx="3329695" cy="1342615"/>
          </a:xfrm>
          <a:prstGeom prst="roundRect">
            <a:avLst/>
          </a:prstGeom>
          <a:noFill/>
          <a:ln w="38100">
            <a:solidFill>
              <a:srgbClr val="FF0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57150">
                <a:solidFill>
                  <a:schemeClr val="tx1"/>
                </a:solidFill>
              </a:ln>
            </a:endParaRP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A6A8E780-0D76-4A8B-B19A-64BB52BE2A21}"/>
              </a:ext>
            </a:extLst>
          </p:cNvPr>
          <p:cNvSpPr txBox="1"/>
          <p:nvPr/>
        </p:nvSpPr>
        <p:spPr>
          <a:xfrm>
            <a:off x="1298961" y="2306753"/>
            <a:ext cx="190469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サービス料金の支払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F79D6C3A-26DB-4BFE-8FBD-D0F5B04A6513}"/>
              </a:ext>
            </a:extLst>
          </p:cNvPr>
          <p:cNvSpPr/>
          <p:nvPr/>
        </p:nvSpPr>
        <p:spPr>
          <a:xfrm>
            <a:off x="2322262" y="4829704"/>
            <a:ext cx="1893380" cy="8832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工事会社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2944397-8A06-42DF-A2A3-395D4D6FB896}"/>
              </a:ext>
            </a:extLst>
          </p:cNvPr>
          <p:cNvSpPr/>
          <p:nvPr/>
        </p:nvSpPr>
        <p:spPr>
          <a:xfrm>
            <a:off x="6697389" y="807325"/>
            <a:ext cx="1893380" cy="8832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ＭＳ Ｐゴシック" panose="020B0600070205080204" pitchFamily="50" charset="-128"/>
              </a:rPr>
              <a:t>◎◎</a:t>
            </a:r>
            <a:r>
              <a:rPr lang="ja-JP" altLang="en-US" sz="1600" dirty="0"/>
              <a:t>株式会社</a:t>
            </a:r>
            <a:br>
              <a:rPr lang="en-US" altLang="ja-JP" sz="1600" dirty="0">
                <a:solidFill>
                  <a:prstClr val="white"/>
                </a:solidFill>
                <a:latin typeface="+mj-ea"/>
              </a:rPr>
            </a:br>
            <a:r>
              <a:rPr lang="en-US" altLang="ja-JP" sz="1600" dirty="0"/>
              <a:t>【</a:t>
            </a:r>
            <a:r>
              <a:rPr lang="ja-JP" altLang="en-US" sz="1600" dirty="0"/>
              <a:t>販売事業者</a:t>
            </a:r>
            <a:r>
              <a:rPr kumimoji="1" lang="en-US" altLang="ja-JP" sz="1600" dirty="0"/>
              <a:t>】</a:t>
            </a:r>
            <a:endParaRPr kumimoji="1" lang="ja-JP" altLang="en-US" sz="1600" dirty="0"/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1AF036AA-7E31-433A-980E-2DB75E28CCAA}"/>
              </a:ext>
            </a:extLst>
          </p:cNvPr>
          <p:cNvSpPr txBox="1"/>
          <p:nvPr/>
        </p:nvSpPr>
        <p:spPr>
          <a:xfrm>
            <a:off x="5340314" y="3921763"/>
            <a:ext cx="3534730" cy="160043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ja-JP" altLang="en-US" sz="1400" dirty="0"/>
              <a:t>補助事業を</a:t>
            </a:r>
            <a:r>
              <a:rPr lang="en-US" altLang="ja-JP" sz="1400" dirty="0"/>
              <a:t>2</a:t>
            </a:r>
            <a:r>
              <a:rPr lang="ja-JP" altLang="en-US" sz="1400" dirty="0"/>
              <a:t>者以上で実施し、</a:t>
            </a:r>
            <a:r>
              <a:rPr lang="ja-JP" altLang="en-US" sz="1400" dirty="0">
                <a:solidFill>
                  <a:srgbClr val="FF0000"/>
                </a:solidFill>
              </a:rPr>
              <a:t>「共同申請者」</a:t>
            </a:r>
            <a:r>
              <a:rPr lang="ja-JP" altLang="en-US" sz="1400" dirty="0"/>
              <a:t>がいるので「二号」となる。</a:t>
            </a:r>
            <a:endParaRPr kumimoji="1" lang="en-US" altLang="ja-JP" sz="1400" dirty="0"/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kumimoji="1" lang="ja-JP" altLang="en-US" sz="1400" dirty="0"/>
              <a:t>補助金は</a:t>
            </a:r>
            <a:r>
              <a:rPr kumimoji="1" lang="ja-JP" altLang="en-US" sz="1400" dirty="0">
                <a:solidFill>
                  <a:srgbClr val="FF0000"/>
                </a:solidFill>
              </a:rPr>
              <a:t>「代表申請者（代表事業者）」</a:t>
            </a:r>
            <a:r>
              <a:rPr kumimoji="1" lang="ja-JP" altLang="en-US" sz="1400" dirty="0"/>
              <a:t>への交付となる。補助金の振り分けは事業者間で適切に行うこと。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kumimoji="1" lang="ja-JP" altLang="en-US" sz="1400" dirty="0"/>
              <a:t>この場合、需要家は</a:t>
            </a:r>
            <a:r>
              <a:rPr kumimoji="1" lang="ja-JP" altLang="en-US" sz="1400" dirty="0">
                <a:solidFill>
                  <a:srgbClr val="FF0000"/>
                </a:solidFill>
              </a:rPr>
              <a:t>「共同申請者」</a:t>
            </a:r>
            <a:r>
              <a:rPr kumimoji="1" lang="ja-JP" altLang="en-US" sz="1400" dirty="0"/>
              <a:t>かつ</a:t>
            </a:r>
            <a:r>
              <a:rPr kumimoji="1" lang="ja-JP" altLang="en-US" sz="1400" dirty="0">
                <a:solidFill>
                  <a:srgbClr val="0070C0"/>
                </a:solidFill>
              </a:rPr>
              <a:t>「共同事業者」</a:t>
            </a:r>
            <a:r>
              <a:rPr kumimoji="1" lang="ja-JP" altLang="en-US" sz="1400" dirty="0"/>
              <a:t>となる。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81838B0-A745-E74D-34A3-457AFB7A5CE2}"/>
              </a:ext>
            </a:extLst>
          </p:cNvPr>
          <p:cNvSpPr txBox="1"/>
          <p:nvPr/>
        </p:nvSpPr>
        <p:spPr>
          <a:xfrm>
            <a:off x="1461035" y="4205515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5CAC70F-3CB1-4B18-4771-8F63814BAF42}"/>
              </a:ext>
            </a:extLst>
          </p:cNvPr>
          <p:cNvSpPr txBox="1"/>
          <p:nvPr/>
        </p:nvSpPr>
        <p:spPr>
          <a:xfrm>
            <a:off x="4995591" y="1299824"/>
            <a:ext cx="17099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/>
              <a:t>発注・検収・</a:t>
            </a:r>
            <a:r>
              <a:rPr kumimoji="1" lang="ja-JP" altLang="en-US" sz="1400" dirty="0"/>
              <a:t>支払</a:t>
            </a:r>
          </a:p>
        </p:txBody>
      </p:sp>
    </p:spTree>
    <p:extLst>
      <p:ext uri="{BB962C8B-B14F-4D97-AF65-F5344CB8AC3E}">
        <p14:creationId xmlns:p14="http://schemas.microsoft.com/office/powerpoint/2010/main" val="986253772"/>
      </p:ext>
    </p:extLst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4">
      <a:majorFont>
        <a:latin typeface="Segoe UI"/>
        <a:ea typeface="游ゴシック Medium"/>
        <a:cs typeface=""/>
      </a:majorFont>
      <a:minorFont>
        <a:latin typeface="Segoe UI"/>
        <a:ea typeface="游ゴシック Medium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8E969926-C35E-4B9C-93F7-57A51276E4E6}" vid="{CB478695-38CA-4AB5-81A7-0DBA352C884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1397</Words>
  <Application>Microsoft Office PowerPoint</Application>
  <PresentationFormat>画面に合わせる (4:3)</PresentationFormat>
  <Paragraphs>139</Paragraphs>
  <Slides>9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5" baseType="lpstr">
      <vt:lpstr>ＭＳ Ｐゴシック</vt:lpstr>
      <vt:lpstr>游ゴシック</vt:lpstr>
      <vt:lpstr>Arial</vt:lpstr>
      <vt:lpstr>Segoe UI</vt:lpstr>
      <vt:lpstr>Wingdings</vt:lpstr>
      <vt:lpstr>Blank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2020-02-06T04:56:37Z</dcterms:created>
  <dcterms:modified xsi:type="dcterms:W3CDTF">2024-04-10T15:50:32Z</dcterms:modified>
</cp:coreProperties>
</file>

<file path=docProps/thumbnail.jpeg>
</file>